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7" r:id="rId3"/>
  </p:sldMasterIdLst>
  <p:notesMasterIdLst>
    <p:notesMasterId r:id="rId91"/>
  </p:notesMasterIdLst>
  <p:sldIdLst>
    <p:sldId id="257" r:id="rId4"/>
    <p:sldId id="615" r:id="rId5"/>
    <p:sldId id="297" r:id="rId6"/>
    <p:sldId id="616" r:id="rId7"/>
    <p:sldId id="612" r:id="rId8"/>
    <p:sldId id="597" r:id="rId9"/>
    <p:sldId id="535" r:id="rId10"/>
    <p:sldId id="600" r:id="rId11"/>
    <p:sldId id="603" r:id="rId12"/>
    <p:sldId id="604" r:id="rId13"/>
    <p:sldId id="602" r:id="rId14"/>
    <p:sldId id="605" r:id="rId15"/>
    <p:sldId id="606" r:id="rId16"/>
    <p:sldId id="487" r:id="rId17"/>
    <p:sldId id="280" r:id="rId18"/>
    <p:sldId id="284" r:id="rId19"/>
    <p:sldId id="536" r:id="rId20"/>
    <p:sldId id="607" r:id="rId21"/>
    <p:sldId id="537" r:id="rId22"/>
    <p:sldId id="523" r:id="rId23"/>
    <p:sldId id="608" r:id="rId24"/>
    <p:sldId id="524" r:id="rId25"/>
    <p:sldId id="510" r:id="rId26"/>
    <p:sldId id="527" r:id="rId27"/>
    <p:sldId id="594" r:id="rId28"/>
    <p:sldId id="511" r:id="rId29"/>
    <p:sldId id="529" r:id="rId30"/>
    <p:sldId id="455" r:id="rId31"/>
    <p:sldId id="399" r:id="rId32"/>
    <p:sldId id="486" r:id="rId33"/>
    <p:sldId id="609" r:id="rId34"/>
    <p:sldId id="610" r:id="rId35"/>
    <p:sldId id="533" r:id="rId36"/>
    <p:sldId id="534" r:id="rId37"/>
    <p:sldId id="279" r:id="rId38"/>
    <p:sldId id="596" r:id="rId39"/>
    <p:sldId id="611" r:id="rId40"/>
    <p:sldId id="481" r:id="rId41"/>
    <p:sldId id="540" r:id="rId42"/>
    <p:sldId id="601" r:id="rId43"/>
    <p:sldId id="518" r:id="rId44"/>
    <p:sldId id="520" r:id="rId45"/>
    <p:sldId id="521" r:id="rId46"/>
    <p:sldId id="519" r:id="rId47"/>
    <p:sldId id="262" r:id="rId48"/>
    <p:sldId id="613" r:id="rId49"/>
    <p:sldId id="256" r:id="rId50"/>
    <p:sldId id="343" r:id="rId51"/>
    <p:sldId id="463" r:id="rId52"/>
    <p:sldId id="464" r:id="rId53"/>
    <p:sldId id="467" r:id="rId54"/>
    <p:sldId id="465" r:id="rId55"/>
    <p:sldId id="484" r:id="rId56"/>
    <p:sldId id="466" r:id="rId57"/>
    <p:sldId id="477" r:id="rId58"/>
    <p:sldId id="478" r:id="rId59"/>
    <p:sldId id="479" r:id="rId60"/>
    <p:sldId id="480" r:id="rId61"/>
    <p:sldId id="482" r:id="rId62"/>
    <p:sldId id="325" r:id="rId63"/>
    <p:sldId id="614" r:id="rId64"/>
    <p:sldId id="341" r:id="rId65"/>
    <p:sldId id="273" r:id="rId66"/>
    <p:sldId id="268" r:id="rId67"/>
    <p:sldId id="270" r:id="rId68"/>
    <p:sldId id="271" r:id="rId69"/>
    <p:sldId id="272" r:id="rId70"/>
    <p:sldId id="274" r:id="rId71"/>
    <p:sldId id="269" r:id="rId72"/>
    <p:sldId id="342" r:id="rId73"/>
    <p:sldId id="275" r:id="rId74"/>
    <p:sldId id="276" r:id="rId75"/>
    <p:sldId id="277" r:id="rId76"/>
    <p:sldId id="278" r:id="rId77"/>
    <p:sldId id="337" r:id="rId78"/>
    <p:sldId id="338" r:id="rId79"/>
    <p:sldId id="340" r:id="rId80"/>
    <p:sldId id="260" r:id="rId81"/>
    <p:sldId id="617" r:id="rId82"/>
    <p:sldId id="261" r:id="rId83"/>
    <p:sldId id="339" r:id="rId84"/>
    <p:sldId id="335" r:id="rId85"/>
    <p:sldId id="336" r:id="rId86"/>
    <p:sldId id="334" r:id="rId87"/>
    <p:sldId id="308" r:id="rId88"/>
    <p:sldId id="263" r:id="rId89"/>
    <p:sldId id="333" r:id="rId9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ity Overall-Laib" initials="AO" lastIdx="5" clrIdx="0">
    <p:extLst>
      <p:ext uri="{19B8F6BF-5375-455C-9EA6-DF929625EA0E}">
        <p15:presenceInfo xmlns:p15="http://schemas.microsoft.com/office/powerpoint/2012/main" userId="bc07e668652b26a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14" autoAdjust="0"/>
    <p:restoredTop sz="48869" autoAdjust="0"/>
  </p:normalViewPr>
  <p:slideViewPr>
    <p:cSldViewPr snapToGrid="0">
      <p:cViewPr varScale="1">
        <p:scale>
          <a:sx n="50" d="100"/>
          <a:sy n="50" d="100"/>
        </p:scale>
        <p:origin x="1380"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slide" Target="slides/slide81.xml"/><Relationship Id="rId89" Type="http://schemas.openxmlformats.org/officeDocument/2006/relationships/slide" Target="slides/slide86.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slide" Target="slides/slide87.xml"/><Relationship Id="rId95" Type="http://schemas.openxmlformats.org/officeDocument/2006/relationships/theme" Target="theme/theme1.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notesMaster" Target="notesMasters/notesMaster1.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9ED5E1-4A79-4607-B05E-066BA80387E1}" type="datetimeFigureOut">
              <a:rPr lang="en-US" smtClean="0"/>
              <a:t>9/26/2019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3422E6-57C4-472B-BB37-763E50B58060}" type="slidenum">
              <a:rPr lang="en-US" smtClean="0"/>
              <a:t>‹#›</a:t>
            </a:fld>
            <a:endParaRPr lang="en-US" dirty="0"/>
          </a:p>
        </p:txBody>
      </p:sp>
    </p:spTree>
    <p:extLst>
      <p:ext uri="{BB962C8B-B14F-4D97-AF65-F5344CB8AC3E}">
        <p14:creationId xmlns:p14="http://schemas.microsoft.com/office/powerpoint/2010/main" val="39682107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3422E6-57C4-472B-BB37-763E50B58060}" type="slidenum">
              <a:rPr lang="en-US" smtClean="0"/>
              <a:t>1</a:t>
            </a:fld>
            <a:endParaRPr lang="en-US" dirty="0"/>
          </a:p>
        </p:txBody>
      </p:sp>
    </p:spTree>
    <p:extLst>
      <p:ext uri="{BB962C8B-B14F-4D97-AF65-F5344CB8AC3E}">
        <p14:creationId xmlns:p14="http://schemas.microsoft.com/office/powerpoint/2010/main" val="14984590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States noted a significant amount of information coming in from facilities – some information was required to be sent, but some states reported getting information on resident-initiated discharges and as well.  While a large amount of notices and transfer logs were coming into the state offices, the states quickly realized that not all facilities were sending transfer and discharge notices to the ombudsman program.</a:t>
            </a:r>
          </a:p>
          <a:p>
            <a:endParaRPr lang="en-US" dirty="0"/>
          </a:p>
          <a:p>
            <a:r>
              <a:rPr lang="en-US" dirty="0"/>
              <a:t>Current documentation systems are not set up to easily track the type of information some states wanted to track, for instance consultations with T/D as a topic;  so they developed another means to track the information. </a:t>
            </a:r>
          </a:p>
        </p:txBody>
      </p:sp>
      <p:sp>
        <p:nvSpPr>
          <p:cNvPr id="4" name="Slide Number Placeholder 3"/>
          <p:cNvSpPr>
            <a:spLocks noGrp="1"/>
          </p:cNvSpPr>
          <p:nvPr>
            <p:ph type="sldNum" sz="quarter" idx="5"/>
          </p:nvPr>
        </p:nvSpPr>
        <p:spPr/>
        <p:txBody>
          <a:bodyPr/>
          <a:lstStyle/>
          <a:p>
            <a:fld id="{013422E6-57C4-472B-BB37-763E50B58060}" type="slidenum">
              <a:rPr lang="en-US" smtClean="0"/>
              <a:t>64</a:t>
            </a:fld>
            <a:endParaRPr lang="en-US" dirty="0"/>
          </a:p>
        </p:txBody>
      </p:sp>
    </p:spTree>
    <p:extLst>
      <p:ext uri="{BB962C8B-B14F-4D97-AF65-F5344CB8AC3E}">
        <p14:creationId xmlns:p14="http://schemas.microsoft.com/office/powerpoint/2010/main" val="24305975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Resident who can’t communicate consent often are unable to obtain legal services, and residents with no representatives and who cannot direct, often have no voice to request a hearing or to be represented in a hearing</a:t>
            </a:r>
          </a:p>
          <a:p>
            <a:r>
              <a:rPr lang="en-US" dirty="0"/>
              <a:t>2. We are still finding that some residents are receiving no written notice or only given a few days to discharge.</a:t>
            </a:r>
          </a:p>
          <a:p>
            <a:r>
              <a:rPr lang="en-US" dirty="0"/>
              <a:t>3. Residents are still being sent to the hospital and not accepted back to the facility.  While you heard earlier in this presentation some tips and tools to combat this concern, it remains a problem that is potentially very damaging to residents and extremely time-consuming on the part of the Ombudsman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4. “Behaviors” as a reason for discharge has been a challenge for several reasons.  This seems to be a catch-all whether the facility uses the official reason of it cannot meet the needs of the resident or the resident is a danger to others.  Ombudsmen are seeing discharges for not following the smoking policy or a behavior contract, or for residents with dementia who are “combative”.  A significant amount of time goes into investigating “behaviors” in preparation for a hearing.</a:t>
            </a:r>
          </a:p>
          <a:p>
            <a:endParaRPr lang="en-US" dirty="0"/>
          </a:p>
          <a:p>
            <a:r>
              <a:rPr lang="en-US" dirty="0"/>
              <a:t>Systemic</a:t>
            </a:r>
          </a:p>
          <a:p>
            <a:r>
              <a:rPr lang="en-US" dirty="0"/>
              <a:t>1. States that do not have standardized notices, or outdated standardized forms, express that residents, family members, hospital staff and ombudsman are often confused about what the notice means – is it an emergency transfer or is this a discharge.  It is very confusing.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 Ombudsman report that facilities will “take the tag” because there is not enough of a deterrent to follow the regulations.</a:t>
            </a:r>
          </a:p>
          <a:p>
            <a:endParaRPr lang="en-US" dirty="0"/>
          </a:p>
          <a:p>
            <a:endParaRPr lang="en-US" dirty="0"/>
          </a:p>
        </p:txBody>
      </p:sp>
      <p:sp>
        <p:nvSpPr>
          <p:cNvPr id="4" name="Slide Number Placeholder 3"/>
          <p:cNvSpPr>
            <a:spLocks noGrp="1"/>
          </p:cNvSpPr>
          <p:nvPr>
            <p:ph type="sldNum" sz="quarter" idx="5"/>
          </p:nvPr>
        </p:nvSpPr>
        <p:spPr/>
        <p:txBody>
          <a:bodyPr/>
          <a:lstStyle/>
          <a:p>
            <a:fld id="{013422E6-57C4-472B-BB37-763E50B58060}" type="slidenum">
              <a:rPr lang="en-US" smtClean="0"/>
              <a:t>65</a:t>
            </a:fld>
            <a:endParaRPr lang="en-US" dirty="0"/>
          </a:p>
        </p:txBody>
      </p:sp>
    </p:spTree>
    <p:extLst>
      <p:ext uri="{BB962C8B-B14F-4D97-AF65-F5344CB8AC3E}">
        <p14:creationId xmlns:p14="http://schemas.microsoft.com/office/powerpoint/2010/main" val="9318535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states struggled with collaborating with their own state unit on aging and several states indicated that working with the state survey agency was a challenge, particularly getting the survey agency to understand that the transfer and discharge identified challenges are more than just a paperwork issue and that improper or illegal discharges have a huge impact on residents’ well-being.</a:t>
            </a:r>
          </a:p>
        </p:txBody>
      </p:sp>
      <p:sp>
        <p:nvSpPr>
          <p:cNvPr id="4" name="Slide Number Placeholder 3"/>
          <p:cNvSpPr>
            <a:spLocks noGrp="1"/>
          </p:cNvSpPr>
          <p:nvPr>
            <p:ph type="sldNum" sz="quarter" idx="5"/>
          </p:nvPr>
        </p:nvSpPr>
        <p:spPr/>
        <p:txBody>
          <a:bodyPr/>
          <a:lstStyle/>
          <a:p>
            <a:fld id="{013422E6-57C4-472B-BB37-763E50B58060}" type="slidenum">
              <a:rPr lang="en-US" smtClean="0"/>
              <a:t>66</a:t>
            </a:fld>
            <a:endParaRPr lang="en-US" dirty="0"/>
          </a:p>
        </p:txBody>
      </p:sp>
    </p:spTree>
    <p:extLst>
      <p:ext uri="{BB962C8B-B14F-4D97-AF65-F5344CB8AC3E}">
        <p14:creationId xmlns:p14="http://schemas.microsoft.com/office/powerpoint/2010/main" val="1449991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Hearings not held in person are often not conducive to residents and give an unfair advantage to facilities. </a:t>
            </a:r>
          </a:p>
        </p:txBody>
      </p:sp>
      <p:sp>
        <p:nvSpPr>
          <p:cNvPr id="4" name="Slide Number Placeholder 3"/>
          <p:cNvSpPr>
            <a:spLocks noGrp="1"/>
          </p:cNvSpPr>
          <p:nvPr>
            <p:ph type="sldNum" sz="quarter" idx="5"/>
          </p:nvPr>
        </p:nvSpPr>
        <p:spPr/>
        <p:txBody>
          <a:bodyPr/>
          <a:lstStyle/>
          <a:p>
            <a:fld id="{013422E6-57C4-472B-BB37-763E50B58060}" type="slidenum">
              <a:rPr lang="en-US" smtClean="0"/>
              <a:t>67</a:t>
            </a:fld>
            <a:endParaRPr lang="en-US" dirty="0"/>
          </a:p>
        </p:txBody>
      </p:sp>
    </p:spTree>
    <p:extLst>
      <p:ext uri="{BB962C8B-B14F-4D97-AF65-F5344CB8AC3E}">
        <p14:creationId xmlns:p14="http://schemas.microsoft.com/office/powerpoint/2010/main" val="25368058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Project states came up with individual processes to track and analyze data coming in from the transfer logs and discharge notices.  As the project advanced, states determined what new information they wanted to track and analyze. For example, OH found they have a 54.2% prevalence rate and of that percentage, 52.69% of cases are resolved prior to a hearing.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Trends were identified and shared with state agencies and program staff.  In some project states, the sharing of data opened the door for a stronger collaboration between the ombudsman program and the state agencies. </a:t>
            </a:r>
          </a:p>
          <a:p>
            <a:endParaRPr lang="en-US" dirty="0"/>
          </a:p>
          <a:p>
            <a:r>
              <a:rPr lang="en-US" dirty="0"/>
              <a:t>The information gained was also used to improve Ombudsman training, determine in-service training to facility staff.</a:t>
            </a:r>
          </a:p>
          <a:p>
            <a:endParaRPr lang="en-US" dirty="0"/>
          </a:p>
        </p:txBody>
      </p:sp>
      <p:sp>
        <p:nvSpPr>
          <p:cNvPr id="4" name="Slide Number Placeholder 3"/>
          <p:cNvSpPr>
            <a:spLocks noGrp="1"/>
          </p:cNvSpPr>
          <p:nvPr>
            <p:ph type="sldNum" sz="quarter" idx="5"/>
          </p:nvPr>
        </p:nvSpPr>
        <p:spPr/>
        <p:txBody>
          <a:bodyPr/>
          <a:lstStyle/>
          <a:p>
            <a:fld id="{013422E6-57C4-472B-BB37-763E50B58060}" type="slidenum">
              <a:rPr lang="en-US" smtClean="0"/>
              <a:t>69</a:t>
            </a:fld>
            <a:endParaRPr lang="en-US" dirty="0"/>
          </a:p>
        </p:txBody>
      </p:sp>
    </p:spTree>
    <p:extLst>
      <p:ext uri="{BB962C8B-B14F-4D97-AF65-F5344CB8AC3E}">
        <p14:creationId xmlns:p14="http://schemas.microsoft.com/office/powerpoint/2010/main" val="11265554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3422E6-57C4-472B-BB37-763E50B58060}" type="slidenum">
              <a:rPr lang="en-US" smtClean="0"/>
              <a:t>70</a:t>
            </a:fld>
            <a:endParaRPr lang="en-US" dirty="0"/>
          </a:p>
        </p:txBody>
      </p:sp>
    </p:spTree>
    <p:extLst>
      <p:ext uri="{BB962C8B-B14F-4D97-AF65-F5344CB8AC3E}">
        <p14:creationId xmlns:p14="http://schemas.microsoft.com/office/powerpoint/2010/main" val="34102906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OK’s T/D pamphlet for residents when they are issued a notice</a:t>
            </a:r>
          </a:p>
          <a:p>
            <a:r>
              <a:rPr lang="en-US" dirty="0"/>
              <a:t>2. NV’s bill that was passed requiring all facility types to submit discharge notices to the State Ombudsman.</a:t>
            </a:r>
          </a:p>
          <a:p>
            <a:r>
              <a:rPr lang="en-US" dirty="0"/>
              <a:t>3. DC’s Annual Review identifies trends in notice deficiencies and shares the information with all ltc facilities, the licensing and surveying agency to mitigate future violations of federal and state laws. Because of the report, the SLTCOP Office had a facility reach out to the Office to host a district-wide training for all facilities on transfers and discharges.</a:t>
            </a:r>
          </a:p>
          <a:p>
            <a:endParaRPr lang="en-US" dirty="0"/>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013422E6-57C4-472B-BB37-763E50B58060}" type="slidenum">
              <a:rPr lang="en-US" smtClean="0"/>
              <a:t>71</a:t>
            </a:fld>
            <a:endParaRPr lang="en-US" dirty="0"/>
          </a:p>
        </p:txBody>
      </p:sp>
    </p:spTree>
    <p:extLst>
      <p:ext uri="{BB962C8B-B14F-4D97-AF65-F5344CB8AC3E}">
        <p14:creationId xmlns:p14="http://schemas.microsoft.com/office/powerpoint/2010/main" val="2843936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Referrals to Legal Services; Reciprocal training with Legal Services; collaboration with NH associations on the transfer/discharge forms, MOUs with legal services and LADs</a:t>
            </a:r>
          </a:p>
        </p:txBody>
      </p:sp>
      <p:sp>
        <p:nvSpPr>
          <p:cNvPr id="4" name="Slide Number Placeholder 3"/>
          <p:cNvSpPr>
            <a:spLocks noGrp="1"/>
          </p:cNvSpPr>
          <p:nvPr>
            <p:ph type="sldNum" sz="quarter" idx="5"/>
          </p:nvPr>
        </p:nvSpPr>
        <p:spPr/>
        <p:txBody>
          <a:bodyPr/>
          <a:lstStyle/>
          <a:p>
            <a:fld id="{013422E6-57C4-472B-BB37-763E50B58060}" type="slidenum">
              <a:rPr lang="en-US" smtClean="0"/>
              <a:t>72</a:t>
            </a:fld>
            <a:endParaRPr lang="en-US" dirty="0"/>
          </a:p>
        </p:txBody>
      </p:sp>
    </p:spTree>
    <p:extLst>
      <p:ext uri="{BB962C8B-B14F-4D97-AF65-F5344CB8AC3E}">
        <p14:creationId xmlns:p14="http://schemas.microsoft.com/office/powerpoint/2010/main" val="24583501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one state, the Medicaid Agency has agreed to hear appeals on discharge cases.  Prior to the Project, residents were not afforded due process on discharges.</a:t>
            </a:r>
          </a:p>
        </p:txBody>
      </p:sp>
      <p:sp>
        <p:nvSpPr>
          <p:cNvPr id="4" name="Slide Number Placeholder 3"/>
          <p:cNvSpPr>
            <a:spLocks noGrp="1"/>
          </p:cNvSpPr>
          <p:nvPr>
            <p:ph type="sldNum" sz="quarter" idx="5"/>
          </p:nvPr>
        </p:nvSpPr>
        <p:spPr/>
        <p:txBody>
          <a:bodyPr/>
          <a:lstStyle/>
          <a:p>
            <a:fld id="{013422E6-57C4-472B-BB37-763E50B58060}" type="slidenum">
              <a:rPr lang="en-US" smtClean="0"/>
              <a:t>73</a:t>
            </a:fld>
            <a:endParaRPr lang="en-US" dirty="0"/>
          </a:p>
        </p:txBody>
      </p:sp>
    </p:spTree>
    <p:extLst>
      <p:ext uri="{BB962C8B-B14F-4D97-AF65-F5344CB8AC3E}">
        <p14:creationId xmlns:p14="http://schemas.microsoft.com/office/powerpoint/2010/main" val="2808002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At the beginning of the project, states were asked to state their project goals.  We have included most of the goals and the outcomes of the goals in the next few slides.</a:t>
            </a:r>
          </a:p>
          <a:p>
            <a:pPr marL="0" indent="0">
              <a:buFont typeface="Arial" panose="020B0604020202020204" pitchFamily="34" charset="0"/>
              <a:buNone/>
            </a:pPr>
            <a:r>
              <a:rPr lang="en-US" dirty="0"/>
              <a:t>The Model Discharge document will be on our resource page once it is finalized.  The Model Discharge Document explains facility requirements for transfers and discharges to ensure safe and orderly transfers and discharges and to protect residents’ health, safety, welfare and rights with a focus on residents’ needs and preferences. (per statute)</a:t>
            </a:r>
          </a:p>
        </p:txBody>
      </p:sp>
      <p:sp>
        <p:nvSpPr>
          <p:cNvPr id="4" name="Slide Number Placeholder 3"/>
          <p:cNvSpPr>
            <a:spLocks noGrp="1"/>
          </p:cNvSpPr>
          <p:nvPr>
            <p:ph type="sldNum" sz="quarter" idx="5"/>
          </p:nvPr>
        </p:nvSpPr>
        <p:spPr/>
        <p:txBody>
          <a:bodyPr/>
          <a:lstStyle/>
          <a:p>
            <a:fld id="{013422E6-57C4-472B-BB37-763E50B58060}" type="slidenum">
              <a:rPr lang="en-US" smtClean="0"/>
              <a:t>75</a:t>
            </a:fld>
            <a:endParaRPr lang="en-US" dirty="0"/>
          </a:p>
        </p:txBody>
      </p:sp>
    </p:spTree>
    <p:extLst>
      <p:ext uri="{BB962C8B-B14F-4D97-AF65-F5344CB8AC3E}">
        <p14:creationId xmlns:p14="http://schemas.microsoft.com/office/powerpoint/2010/main" val="24433461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br>
              <a:rPr lang="en-US" dirty="0"/>
            </a:br>
            <a:br>
              <a:rPr lang="en-US" dirty="0"/>
            </a:br>
            <a:endParaRPr lang="en-US" dirty="0"/>
          </a:p>
        </p:txBody>
      </p:sp>
      <p:sp>
        <p:nvSpPr>
          <p:cNvPr id="4" name="Slide Number Placeholder 3"/>
          <p:cNvSpPr>
            <a:spLocks noGrp="1"/>
          </p:cNvSpPr>
          <p:nvPr>
            <p:ph type="sldNum" sz="quarter" idx="5"/>
          </p:nvPr>
        </p:nvSpPr>
        <p:spPr/>
        <p:txBody>
          <a:bodyPr/>
          <a:lstStyle/>
          <a:p>
            <a:fld id="{6E1F8611-B081-4C39-A8B9-F07E983CC326}" type="slidenum">
              <a:rPr lang="en-US" smtClean="0"/>
              <a:t>2</a:t>
            </a:fld>
            <a:endParaRPr lang="en-US" dirty="0"/>
          </a:p>
        </p:txBody>
      </p:sp>
    </p:spTree>
    <p:extLst>
      <p:ext uri="{BB962C8B-B14F-4D97-AF65-F5344CB8AC3E}">
        <p14:creationId xmlns:p14="http://schemas.microsoft.com/office/powerpoint/2010/main" val="11184912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3422E6-57C4-472B-BB37-763E50B58060}" type="slidenum">
              <a:rPr lang="en-US" smtClean="0"/>
              <a:t>76</a:t>
            </a:fld>
            <a:endParaRPr lang="en-US" dirty="0"/>
          </a:p>
        </p:txBody>
      </p:sp>
    </p:spTree>
    <p:extLst>
      <p:ext uri="{BB962C8B-B14F-4D97-AF65-F5344CB8AC3E}">
        <p14:creationId xmlns:p14="http://schemas.microsoft.com/office/powerpoint/2010/main" val="42079881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Common trends: </a:t>
            </a:r>
            <a:r>
              <a:rPr lang="en-US" sz="1200" kern="1200" dirty="0">
                <a:solidFill>
                  <a:schemeClr val="dk1"/>
                </a:solidFill>
                <a:effectLst/>
                <a:latin typeface="+mn-lt"/>
                <a:ea typeface="+mn-ea"/>
                <a:cs typeface="+mn-cs"/>
              </a:rPr>
              <a:t>Homes pursue a quick and unsafe discharge, when a resident receives an adverse PASRR decision or denial.</a:t>
            </a:r>
          </a:p>
          <a:p>
            <a:pPr lvl="0"/>
            <a:r>
              <a:rPr lang="en-US" sz="1200" kern="1200" dirty="0">
                <a:solidFill>
                  <a:schemeClr val="dk1"/>
                </a:solidFill>
                <a:effectLst/>
                <a:latin typeface="+mn-lt"/>
                <a:ea typeface="+mn-ea"/>
                <a:cs typeface="+mn-cs"/>
              </a:rPr>
              <a:t>  “Hospital dumping” and using notices as a means of collecting payment</a:t>
            </a:r>
          </a:p>
          <a:p>
            <a:pPr lvl="0"/>
            <a:r>
              <a:rPr lang="en-US" sz="1200" kern="1200" dirty="0">
                <a:solidFill>
                  <a:schemeClr val="tx1"/>
                </a:solidFill>
                <a:effectLst/>
                <a:latin typeface="+mn-lt"/>
                <a:ea typeface="+mn-ea"/>
                <a:cs typeface="+mn-cs"/>
              </a:rPr>
              <a:t>Most common reason: Failure to pay after reasonable and appropriate notice.</a:t>
            </a:r>
          </a:p>
          <a:p>
            <a:pPr lvl="0"/>
            <a:r>
              <a:rPr lang="en-US" sz="1200" kern="1200" dirty="0">
                <a:solidFill>
                  <a:schemeClr val="tx1"/>
                </a:solidFill>
                <a:effectLst/>
                <a:latin typeface="+mn-lt"/>
                <a:ea typeface="+mn-ea"/>
                <a:cs typeface="+mn-cs"/>
              </a:rPr>
              <a:t>Most common proposed location: Another nursing facility.</a:t>
            </a:r>
          </a:p>
          <a:p>
            <a:pPr lvl="0"/>
            <a:endParaRPr lang="en-US" sz="1200" kern="1200" dirty="0">
              <a:solidFill>
                <a:schemeClr val="dk1"/>
              </a:solidFill>
              <a:effectLst/>
              <a:latin typeface="+mn-lt"/>
              <a:ea typeface="+mn-ea"/>
              <a:cs typeface="+mn-cs"/>
            </a:endParaRPr>
          </a:p>
          <a:p>
            <a:r>
              <a:rPr lang="en-US" dirty="0"/>
              <a:t> </a:t>
            </a:r>
          </a:p>
        </p:txBody>
      </p:sp>
      <p:sp>
        <p:nvSpPr>
          <p:cNvPr id="4" name="Slide Number Placeholder 3"/>
          <p:cNvSpPr>
            <a:spLocks noGrp="1"/>
          </p:cNvSpPr>
          <p:nvPr>
            <p:ph type="sldNum" sz="quarter" idx="5"/>
          </p:nvPr>
        </p:nvSpPr>
        <p:spPr/>
        <p:txBody>
          <a:bodyPr/>
          <a:lstStyle/>
          <a:p>
            <a:fld id="{013422E6-57C4-472B-BB37-763E50B58060}" type="slidenum">
              <a:rPr lang="en-US" smtClean="0"/>
              <a:t>77</a:t>
            </a:fld>
            <a:endParaRPr lang="en-US" dirty="0"/>
          </a:p>
        </p:txBody>
      </p:sp>
    </p:spTree>
    <p:extLst>
      <p:ext uri="{BB962C8B-B14F-4D97-AF65-F5344CB8AC3E}">
        <p14:creationId xmlns:p14="http://schemas.microsoft.com/office/powerpoint/2010/main" val="13659163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3422E6-57C4-472B-BB37-763E50B58060}" type="slidenum">
              <a:rPr lang="en-US" smtClean="0"/>
              <a:t>78</a:t>
            </a:fld>
            <a:endParaRPr lang="en-US" dirty="0"/>
          </a:p>
        </p:txBody>
      </p:sp>
    </p:spTree>
    <p:extLst>
      <p:ext uri="{BB962C8B-B14F-4D97-AF65-F5344CB8AC3E}">
        <p14:creationId xmlns:p14="http://schemas.microsoft.com/office/powerpoint/2010/main" val="10450671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3422E6-57C4-472B-BB37-763E50B58060}" type="slidenum">
              <a:rPr lang="en-US" smtClean="0"/>
              <a:t>79</a:t>
            </a:fld>
            <a:endParaRPr lang="en-US" dirty="0"/>
          </a:p>
        </p:txBody>
      </p:sp>
    </p:spTree>
    <p:extLst>
      <p:ext uri="{BB962C8B-B14F-4D97-AF65-F5344CB8AC3E}">
        <p14:creationId xmlns:p14="http://schemas.microsoft.com/office/powerpoint/2010/main" val="34295764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3422E6-57C4-472B-BB37-763E50B58060}" type="slidenum">
              <a:rPr lang="en-US" smtClean="0"/>
              <a:t>80</a:t>
            </a:fld>
            <a:endParaRPr lang="en-US" dirty="0"/>
          </a:p>
        </p:txBody>
      </p:sp>
    </p:spTree>
    <p:extLst>
      <p:ext uri="{BB962C8B-B14F-4D97-AF65-F5344CB8AC3E}">
        <p14:creationId xmlns:p14="http://schemas.microsoft.com/office/powerpoint/2010/main" val="38594442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3422E6-57C4-472B-BB37-763E50B58060}" type="slidenum">
              <a:rPr lang="en-US" smtClean="0"/>
              <a:t>81</a:t>
            </a:fld>
            <a:endParaRPr lang="en-US" dirty="0"/>
          </a:p>
        </p:txBody>
      </p:sp>
    </p:spTree>
    <p:extLst>
      <p:ext uri="{BB962C8B-B14F-4D97-AF65-F5344CB8AC3E}">
        <p14:creationId xmlns:p14="http://schemas.microsoft.com/office/powerpoint/2010/main" val="3470645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3422E6-57C4-472B-BB37-763E50B58060}" type="slidenum">
              <a:rPr lang="en-US" smtClean="0"/>
              <a:t>83</a:t>
            </a:fld>
            <a:endParaRPr lang="en-US" dirty="0"/>
          </a:p>
        </p:txBody>
      </p:sp>
    </p:spTree>
    <p:extLst>
      <p:ext uri="{BB962C8B-B14F-4D97-AF65-F5344CB8AC3E}">
        <p14:creationId xmlns:p14="http://schemas.microsoft.com/office/powerpoint/2010/main" val="30081928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3422E6-57C4-472B-BB37-763E50B58060}" type="slidenum">
              <a:rPr lang="en-US" smtClean="0"/>
              <a:t>84</a:t>
            </a:fld>
            <a:endParaRPr lang="en-US" dirty="0"/>
          </a:p>
        </p:txBody>
      </p:sp>
    </p:spTree>
    <p:extLst>
      <p:ext uri="{BB962C8B-B14F-4D97-AF65-F5344CB8AC3E}">
        <p14:creationId xmlns:p14="http://schemas.microsoft.com/office/powerpoint/2010/main" val="4154092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3422E6-57C4-472B-BB37-763E50B58060}" type="slidenum">
              <a:rPr lang="en-US" smtClean="0"/>
              <a:t>86</a:t>
            </a:fld>
            <a:endParaRPr lang="en-US" dirty="0"/>
          </a:p>
        </p:txBody>
      </p:sp>
    </p:spTree>
    <p:extLst>
      <p:ext uri="{BB962C8B-B14F-4D97-AF65-F5344CB8AC3E}">
        <p14:creationId xmlns:p14="http://schemas.microsoft.com/office/powerpoint/2010/main" val="16816116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Placeholder 2"/>
          <p:cNvSpPr>
            <a:spLocks noGrp="1" noRot="1" noChangeAspect="1"/>
          </p:cNvSpPr>
          <p:nvPr>
            <p:ph type="sldImg"/>
          </p:nvPr>
        </p:nvSpPr>
        <p:spPr bwMode="auto">
          <a:noFill/>
          <a:ln>
            <a:solidFill>
              <a:srgbClr val="000000"/>
            </a:solidFill>
            <a:miter lim="800000"/>
            <a:headEnd/>
            <a:tailEnd/>
          </a:ln>
        </p:spPr>
      </p:sp>
      <p:sp>
        <p:nvSpPr>
          <p:cNvPr id="97283" name="Placeholder 3"/>
          <p:cNvSpPr>
            <a:spLocks noGrp="1"/>
          </p:cNvSpPr>
          <p:nvPr>
            <p:ph type="body" idx="1"/>
          </p:nvPr>
        </p:nvSpPr>
        <p:spPr bwMode="auto">
          <a:noFill/>
        </p:spPr>
        <p:txBody>
          <a:bodyPr wrap="square" numCol="1" anchor="t" anchorCtr="0" compatLnSpc="1">
            <a:prstTxWarp prst="textNoShape">
              <a:avLst/>
            </a:prstTxWarp>
          </a:bodyPr>
          <a:lstStyle/>
          <a:p>
            <a:r>
              <a:rPr lang="en-US" dirty="0"/>
              <a:t>Please complete the brief evaluation.</a:t>
            </a:r>
          </a:p>
        </p:txBody>
      </p:sp>
    </p:spTree>
    <p:extLst>
      <p:ext uri="{BB962C8B-B14F-4D97-AF65-F5344CB8AC3E}">
        <p14:creationId xmlns:p14="http://schemas.microsoft.com/office/powerpoint/2010/main" val="791704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As you may know, complaints regarding nursing facility-initiated discharges have been the most common complaint received by Long-Term Care Ombudsman Programs (LTCOPs) for the last seven years. In 2017 about 7% of all NH complaints were related to discharges.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mn-lt"/>
              <a:ea typeface="+mn-ea"/>
              <a:cs typeface="+mn-cs"/>
            </a:endParaRPr>
          </a:p>
          <a:p>
            <a:r>
              <a:rPr lang="en-US" sz="1200" b="0" i="0" u="none" strike="noStrike" kern="1200" baseline="0" dirty="0">
                <a:solidFill>
                  <a:schemeClr val="tx1"/>
                </a:solidFill>
                <a:latin typeface="+mn-lt"/>
                <a:ea typeface="+mn-ea"/>
                <a:cs typeface="+mn-cs"/>
              </a:rPr>
              <a:t>Despite regulatory protections against inappropriate facility-initiated discharges, they still occur, and Ombudsman programs have shared their need to have more advocacy tools, education, and collaboration to address this issue.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Thanks to a supplemental grant from the Administration for Community Living, we launched a project last October titled, </a:t>
            </a:r>
            <a:r>
              <a:rPr lang="en-US" sz="1200" b="0" i="1" u="none" strike="noStrike" kern="1200" baseline="0" dirty="0">
                <a:solidFill>
                  <a:schemeClr val="tx1"/>
                </a:solidFill>
                <a:latin typeface="+mn-lt"/>
                <a:ea typeface="+mn-ea"/>
                <a:cs typeface="+mn-cs"/>
              </a:rPr>
              <a:t>Ombudsman Learning Collaborative to Protect Residents Against Nursing Facility-Initiated Discharges, </a:t>
            </a:r>
            <a:r>
              <a:rPr lang="en-US" sz="1200" b="0" i="0" u="none" strike="noStrike" kern="1200" baseline="0" dirty="0">
                <a:solidFill>
                  <a:schemeClr val="tx1"/>
                </a:solidFill>
                <a:latin typeface="+mn-lt"/>
                <a:ea typeface="+mn-ea"/>
                <a:cs typeface="+mn-cs"/>
              </a:rPr>
              <a:t>to enhance the effectiveness of Ombudsman program advocacy related to this issue.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For this project, the Consumer Voice, through NORC, has provided in-depth technical assistance and training for the seven project states DC, LA, MS, NV, OK, OH, and PA. We held monthly TA calls with all project states, held one training webinar, and hosted three peer-to-peer learning roundtables (with the fourth and final roundtable scheduled during the CV conference in November). This webinar is part of the project and as Jamie will share later we also have a resource that will be shared with the entire network.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Attendees today include State Ombudsmen, representatives of the Office, legal assistance developers (LADs), and legal assistance providers. We are also working with the National Center on Law and Elder Rights (NCLER) with Justice in Aging for this project and you will hear from Eric Carlson later in this presentation.</a:t>
            </a:r>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013422E6-57C4-472B-BB37-763E50B58060}" type="slidenum">
              <a:rPr lang="en-US" smtClean="0"/>
              <a:t>3</a:t>
            </a:fld>
            <a:endParaRPr lang="en-US" dirty="0"/>
          </a:p>
        </p:txBody>
      </p:sp>
    </p:spTree>
    <p:extLst>
      <p:ext uri="{BB962C8B-B14F-4D97-AF65-F5344CB8AC3E}">
        <p14:creationId xmlns:p14="http://schemas.microsoft.com/office/powerpoint/2010/main" val="2748316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013422E6-57C4-472B-BB37-763E50B58060}" type="slidenum">
              <a:rPr lang="en-US" smtClean="0"/>
              <a:t>4</a:t>
            </a:fld>
            <a:endParaRPr lang="en-US" dirty="0"/>
          </a:p>
        </p:txBody>
      </p:sp>
    </p:spTree>
    <p:extLst>
      <p:ext uri="{BB962C8B-B14F-4D97-AF65-F5344CB8AC3E}">
        <p14:creationId xmlns:p14="http://schemas.microsoft.com/office/powerpoint/2010/main" val="38652127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3422E6-57C4-472B-BB37-763E50B58060}" type="slidenum">
              <a:rPr lang="en-US" smtClean="0"/>
              <a:t>5</a:t>
            </a:fld>
            <a:endParaRPr lang="en-US" dirty="0"/>
          </a:p>
        </p:txBody>
      </p:sp>
    </p:spTree>
    <p:extLst>
      <p:ext uri="{BB962C8B-B14F-4D97-AF65-F5344CB8AC3E}">
        <p14:creationId xmlns:p14="http://schemas.microsoft.com/office/powerpoint/2010/main" val="22574327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key elements of noncompliance for F740 .</a:t>
            </a:r>
          </a:p>
          <a:p>
            <a:endParaRPr lang="en-US" dirty="0"/>
          </a:p>
          <a:p>
            <a:r>
              <a:rPr lang="en-US" dirty="0"/>
              <a:t>-Both of these tools emphasize the facility must develop a person centered care plan to address the behavioral  health care needs, develop individualized interventions,  implement those interventions, evaluate whether they are effective and they are not addressing the behavioral issue, reassess and revise the interventions.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1F8611-B081-4C39-A8B9-F07E983CC32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96204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Argue – must evaluate and have evidence of that evaluation  - if not – does not meet criteria for discharge – discharge is not permissible – resident must be permitted to  return.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1F8611-B081-4C39-A8B9-F07E983CC32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95841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3422E6-57C4-472B-BB37-763E50B580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07466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p:cNvSpPr>
            <a:spLocks noGrp="1" noRot="1" noChangeAspect="1"/>
          </p:cNvSpPr>
          <p:nvPr>
            <p:ph type="sldImg"/>
          </p:nvPr>
        </p:nvSpPr>
        <p:spPr bwMode="auto">
          <a:noFill/>
          <a:ln>
            <a:solidFill>
              <a:srgbClr val="000000"/>
            </a:solidFill>
            <a:miter lim="800000"/>
            <a:headEnd/>
            <a:tailEnd/>
          </a:ln>
        </p:spPr>
      </p:sp>
      <p:sp>
        <p:nvSpPr>
          <p:cNvPr id="6041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a:p>
            <a:pPr>
              <a:spcBef>
                <a:spcPct val="0"/>
              </a:spcBef>
            </a:pPr>
            <a:endParaRPr lang="en-US" dirty="0"/>
          </a:p>
        </p:txBody>
      </p:sp>
      <p:sp>
        <p:nvSpPr>
          <p:cNvPr id="6041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AABAC85-39FA-426F-A75C-57A54D20B544}" type="slidenum">
              <a:rPr kumimoji="0" lang="en-US" sz="1200" b="0" i="0" u="none" strike="noStrike" kern="1200" cap="none" spc="0" normalizeH="0" baseline="0" noProof="0">
                <a:ln>
                  <a:noFill/>
                </a:ln>
                <a:solidFill>
                  <a:prstClr val="black"/>
                </a:solidFill>
                <a:effectLst/>
                <a:uLnTx/>
                <a:uFillTx/>
                <a:latin typeface="Calibri"/>
                <a:ea typeface="ＭＳ Ｐゴシック" pitchFamily="127" charset="-128"/>
                <a:cs typeface="ＭＳ Ｐゴシック" pitchFamily="127" charset="-128"/>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a:ea typeface="ＭＳ Ｐゴシック" pitchFamily="127" charset="-128"/>
              <a:cs typeface="ＭＳ Ｐゴシック" pitchFamily="127" charset="-128"/>
            </a:endParaRPr>
          </a:p>
        </p:txBody>
      </p:sp>
    </p:spTree>
    <p:extLst>
      <p:ext uri="{BB962C8B-B14F-4D97-AF65-F5344CB8AC3E}">
        <p14:creationId xmlns:p14="http://schemas.microsoft.com/office/powerpoint/2010/main" val="17997629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hyperlink" Target="http://www.justiceinaging.org/resources-for-advocates/webinars" TargetMode="External"/><Relationship Id="rId2" Type="http://schemas.openxmlformats.org/officeDocument/2006/relationships/hyperlink" Target="mailto:trainings@justiceinaging.org" TargetMode="External"/><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914400" y="3398839"/>
            <a:ext cx="10464800" cy="158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914400" y="1371601"/>
            <a:ext cx="10464800" cy="1927225"/>
          </a:xfrm>
        </p:spPr>
        <p:txBody>
          <a:bodyPr anchor="b">
            <a:noAutofit/>
          </a:bodyPr>
          <a:lstStyle>
            <a:lvl1pPr>
              <a:defRPr sz="5400" cap="all" baseline="0"/>
            </a:lvl1pPr>
          </a:lstStyle>
          <a:p>
            <a:r>
              <a:rPr lang="en-US"/>
              <a:t>Click to edit Master title style</a:t>
            </a:r>
            <a:endParaRPr lang="en-US" dirty="0"/>
          </a:p>
        </p:txBody>
      </p:sp>
      <p:sp>
        <p:nvSpPr>
          <p:cNvPr id="3" name="Subtitle 2"/>
          <p:cNvSpPr>
            <a:spLocks noGrp="1"/>
          </p:cNvSpPr>
          <p:nvPr>
            <p:ph type="subTitle" idx="1"/>
          </p:nvPr>
        </p:nvSpPr>
        <p:spPr>
          <a:xfrm>
            <a:off x="914400" y="3505200"/>
            <a:ext cx="85344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5" name="Date Placeholder 3"/>
          <p:cNvSpPr>
            <a:spLocks noGrp="1"/>
          </p:cNvSpPr>
          <p:nvPr>
            <p:ph type="dt" sz="half" idx="10"/>
          </p:nvPr>
        </p:nvSpPr>
        <p:spPr/>
        <p:txBody>
          <a:bodyPr/>
          <a:lstStyle>
            <a:lvl1pPr>
              <a:defRPr/>
            </a:lvl1pPr>
          </a:lstStyle>
          <a:p>
            <a:pPr>
              <a:defRPr/>
            </a:pPr>
            <a:fld id="{11469716-BACD-4997-B5DF-D995F6728735}" type="datetime2">
              <a:rPr lang="en-US"/>
              <a:pPr>
                <a:defRPr/>
              </a:pPr>
              <a:t>Thursday, September 26, 2019</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F9A52BEF-7088-4A79-8954-7E0F8B8F553A}" type="slidenum">
              <a:rPr lang="en-US"/>
              <a:pPr>
                <a:defRPr/>
              </a:pPr>
              <a:t>‹#›</a:t>
            </a:fld>
            <a:endParaRPr lang="en-US" dirty="0"/>
          </a:p>
        </p:txBody>
      </p:sp>
    </p:spTree>
    <p:extLst>
      <p:ext uri="{BB962C8B-B14F-4D97-AF65-F5344CB8AC3E}">
        <p14:creationId xmlns:p14="http://schemas.microsoft.com/office/powerpoint/2010/main" val="16497050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91A6A56-AAA0-4F32-A6D3-D9F88E3DC241}" type="datetime2">
              <a:rPr lang="en-US"/>
              <a:pPr>
                <a:defRPr/>
              </a:pPr>
              <a:t>Thursday, September 26, 2019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74682324-9A48-4BF9-BE51-345E2E0967C2}" type="slidenum">
              <a:rPr lang="en-US"/>
              <a:pPr>
                <a:defRPr/>
              </a:pPr>
              <a:t>‹#›</a:t>
            </a:fld>
            <a:endParaRPr lang="en-US" dirty="0"/>
          </a:p>
        </p:txBody>
      </p:sp>
    </p:spTree>
    <p:extLst>
      <p:ext uri="{BB962C8B-B14F-4D97-AF65-F5344CB8AC3E}">
        <p14:creationId xmlns:p14="http://schemas.microsoft.com/office/powerpoint/2010/main" val="28811337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609600"/>
            <a:ext cx="2743200" cy="5867400"/>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609600" y="609600"/>
            <a:ext cx="80264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6884B369-0B34-497C-B092-9551C78B231A}" type="datetime2">
              <a:rPr lang="en-US"/>
              <a:pPr>
                <a:defRPr/>
              </a:pPr>
              <a:t>Thursday, September 26, 2019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712DFCAB-8A42-4001-933B-11ADD0D367F5}" type="slidenum">
              <a:rPr lang="en-US"/>
              <a:pPr>
                <a:defRPr/>
              </a:pPr>
              <a:t>‹#›</a:t>
            </a:fld>
            <a:endParaRPr lang="en-US" dirty="0"/>
          </a:p>
        </p:txBody>
      </p:sp>
    </p:spTree>
    <p:extLst>
      <p:ext uri="{BB962C8B-B14F-4D97-AF65-F5344CB8AC3E}">
        <p14:creationId xmlns:p14="http://schemas.microsoft.com/office/powerpoint/2010/main" val="6713887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883420" y="2087202"/>
            <a:ext cx="6227232" cy="1768706"/>
          </a:xfrm>
        </p:spPr>
        <p:txBody>
          <a:bodyPr anchor="b"/>
          <a:lstStyle>
            <a:lvl1pPr algn="l">
              <a:defRPr sz="6000">
                <a:solidFill>
                  <a:srgbClr val="535353"/>
                </a:solidFill>
              </a:defRPr>
            </a:lvl1pPr>
          </a:lstStyle>
          <a:p>
            <a:r>
              <a:rPr lang="en-US" dirty="0"/>
              <a:t>Presentation Name</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87451" y="729562"/>
            <a:ext cx="5927887" cy="858774"/>
          </a:xfrm>
          <a:prstGeom prst="rect">
            <a:avLst/>
          </a:prstGeom>
        </p:spPr>
      </p:pic>
      <p:sp>
        <p:nvSpPr>
          <p:cNvPr id="24" name="TextBox 23"/>
          <p:cNvSpPr txBox="1"/>
          <p:nvPr userDrawn="1"/>
        </p:nvSpPr>
        <p:spPr>
          <a:xfrm>
            <a:off x="6051395" y="5932449"/>
            <a:ext cx="4118517" cy="369332"/>
          </a:xfrm>
          <a:prstGeom prst="rect">
            <a:avLst/>
          </a:prstGeom>
          <a:noFill/>
        </p:spPr>
        <p:txBody>
          <a:bodyPr wrap="square" rtlCol="0">
            <a:spAutoFit/>
          </a:bodyPr>
          <a:lstStyle/>
          <a:p>
            <a:endParaRPr lang="en-US" sz="1800" dirty="0"/>
          </a:p>
        </p:txBody>
      </p:sp>
      <p:sp>
        <p:nvSpPr>
          <p:cNvPr id="4" name="Text Placeholder 3"/>
          <p:cNvSpPr>
            <a:spLocks noGrp="1"/>
          </p:cNvSpPr>
          <p:nvPr>
            <p:ph type="body" sz="quarter" idx="10" hasCustomPrompt="1"/>
          </p:nvPr>
        </p:nvSpPr>
        <p:spPr>
          <a:xfrm>
            <a:off x="1883421" y="4008738"/>
            <a:ext cx="4893897" cy="817233"/>
          </a:xfrm>
        </p:spPr>
        <p:txBody>
          <a:bodyPr>
            <a:noAutofit/>
          </a:bodyPr>
          <a:lstStyle>
            <a:lvl1pPr marL="0" indent="0">
              <a:buNone/>
              <a:defRPr sz="1800" baseline="0"/>
            </a:lvl1pPr>
          </a:lstStyle>
          <a:p>
            <a:r>
              <a:rPr lang="en-US" dirty="0">
                <a:solidFill>
                  <a:srgbClr val="0367AC"/>
                </a:solidFill>
              </a:rPr>
              <a:t>Attorney name</a:t>
            </a:r>
            <a:r>
              <a:rPr lang="en-US" baseline="0" dirty="0">
                <a:solidFill>
                  <a:srgbClr val="0367AC"/>
                </a:solidFill>
              </a:rPr>
              <a:t> and title,</a:t>
            </a:r>
          </a:p>
          <a:p>
            <a:r>
              <a:rPr lang="en-US" baseline="0" dirty="0">
                <a:solidFill>
                  <a:srgbClr val="0367AC"/>
                </a:solidFill>
              </a:rPr>
              <a:t>Justice in Aging</a:t>
            </a:r>
          </a:p>
        </p:txBody>
      </p:sp>
      <p:sp>
        <p:nvSpPr>
          <p:cNvPr id="7" name="Text Placeholder 6"/>
          <p:cNvSpPr>
            <a:spLocks noGrp="1"/>
          </p:cNvSpPr>
          <p:nvPr>
            <p:ph type="body" sz="quarter" idx="11" hasCustomPrompt="1"/>
          </p:nvPr>
        </p:nvSpPr>
        <p:spPr>
          <a:xfrm>
            <a:off x="4425794" y="4978801"/>
            <a:ext cx="3251199" cy="286871"/>
          </a:xfrm>
        </p:spPr>
        <p:txBody>
          <a:bodyPr/>
          <a:lstStyle>
            <a:lvl1pPr marL="0" indent="0">
              <a:buNone/>
              <a:defRPr sz="1800">
                <a:solidFill>
                  <a:srgbClr val="C4681A"/>
                </a:solidFill>
              </a:defRPr>
            </a:lvl1pPr>
          </a:lstStyle>
          <a:p>
            <a:pPr lvl="0"/>
            <a:fld id="{5EF86A3D-06DF-46B0-9F3A-5D652E59A0E2}" type="datetime2">
              <a:rPr lang="en-US" smtClean="0">
                <a:solidFill>
                  <a:srgbClr val="C4681A"/>
                </a:solidFill>
              </a:rPr>
              <a:pPr/>
              <a:t>Friday, June 03, 2016</a:t>
            </a:fld>
            <a:endParaRPr lang="en-US" dirty="0"/>
          </a:p>
        </p:txBody>
      </p:sp>
    </p:spTree>
    <p:extLst>
      <p:ext uri="{BB962C8B-B14F-4D97-AF65-F5344CB8AC3E}">
        <p14:creationId xmlns:p14="http://schemas.microsoft.com/office/powerpoint/2010/main" val="2356221021"/>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ctr">
              <a:defRPr>
                <a:solidFill>
                  <a:srgbClr val="535353"/>
                </a:solidFill>
              </a:defRPr>
            </a:lvl1pPr>
          </a:lstStyle>
          <a:p>
            <a:r>
              <a:rPr lang="en-US" dirty="0"/>
              <a:t>Title</a:t>
            </a:r>
          </a:p>
        </p:txBody>
      </p:sp>
      <p:sp>
        <p:nvSpPr>
          <p:cNvPr id="3" name="Content Placeholder 2"/>
          <p:cNvSpPr>
            <a:spLocks noGrp="1"/>
          </p:cNvSpPr>
          <p:nvPr>
            <p:ph idx="1"/>
          </p:nvPr>
        </p:nvSpPr>
        <p:spPr>
          <a:xfrm>
            <a:off x="838200" y="1900066"/>
            <a:ext cx="10515600" cy="3792522"/>
          </a:xfrm>
        </p:spPr>
        <p:txBody>
          <a:bodyPr/>
          <a:lstStyle>
            <a:lvl1pPr marL="457200" indent="-457200">
              <a:buFont typeface="Arial" panose="020B0604020202020204" pitchFamily="34" charset="0"/>
              <a:buChar char="•"/>
              <a:defRPr>
                <a:solidFill>
                  <a:srgbClr val="0365A9"/>
                </a:solidFill>
              </a:defRPr>
            </a:lvl1pPr>
            <a:lvl2pPr marL="800100" indent="-342900">
              <a:buSzPct val="75000"/>
              <a:buFont typeface="Wingdings" panose="05000000000000000000" pitchFamily="2" charset="2"/>
              <a:buChar char="§"/>
              <a:defRPr>
                <a:solidFill>
                  <a:srgbClr val="545454"/>
                </a:solidFill>
              </a:defRPr>
            </a:lvl2pPr>
            <a:lvl3pPr marL="1371600" indent="-457200">
              <a:buFont typeface="Arial" panose="020B0604020202020204" pitchFamily="34" charset="0"/>
              <a:buChar char="•"/>
              <a:defRPr>
                <a:solidFill>
                  <a:srgbClr val="0367AC"/>
                </a:solidFill>
              </a:defRPr>
            </a:lvl3pPr>
            <a:lvl4pPr marL="1714500" indent="-342900">
              <a:buSzPct val="65000"/>
              <a:buFont typeface="Wingdings" panose="05000000000000000000" pitchFamily="2" charset="2"/>
              <a:buChar char="§"/>
              <a:defRPr sz="2000" baseline="0">
                <a:solidFill>
                  <a:srgbClr val="C4681A"/>
                </a:solidFill>
              </a:defRPr>
            </a:lvl4pPr>
            <a:lvl5pPr marL="2286000" indent="-457200">
              <a:buFont typeface="Arial" panose="020B0604020202020204" pitchFamily="34" charset="0"/>
              <a:buChar char="•"/>
              <a:defRPr sz="2000" baseline="0">
                <a:solidFill>
                  <a:srgbClr val="545454"/>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8610600" y="6189982"/>
            <a:ext cx="2743200" cy="365125"/>
          </a:xfrm>
        </p:spPr>
        <p:txBody>
          <a:bodyPr/>
          <a:lstStyle>
            <a:lvl1pPr>
              <a:defRPr/>
            </a:lvl1pPr>
          </a:lstStyle>
          <a:p>
            <a:fld id="{9249C5EC-6CC0-4AE1-82BC-8CBC08F38F00}" type="slidenum">
              <a:rPr lang="en-US" smtClean="0"/>
              <a:pPr/>
              <a:t>‹#›</a:t>
            </a:fld>
            <a:endParaRPr lang="en-US" dirty="0"/>
          </a:p>
        </p:txBody>
      </p:sp>
    </p:spTree>
    <p:extLst>
      <p:ext uri="{BB962C8B-B14F-4D97-AF65-F5344CB8AC3E}">
        <p14:creationId xmlns:p14="http://schemas.microsoft.com/office/powerpoint/2010/main" val="15061169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2_Mission">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610600" y="6189982"/>
            <a:ext cx="2743200" cy="365125"/>
          </a:xfrm>
        </p:spPr>
        <p:txBody>
          <a:bodyPr/>
          <a:lstStyle>
            <a:lvl1pPr>
              <a:defRPr/>
            </a:lvl1pPr>
          </a:lstStyle>
          <a:p>
            <a:fld id="{9249C5EC-6CC0-4AE1-82BC-8CBC08F38F00}" type="slidenum">
              <a:rPr lang="en-US" smtClean="0"/>
              <a:pPr/>
              <a:t>‹#›</a:t>
            </a:fld>
            <a:endParaRPr lang="en-US" dirty="0"/>
          </a:p>
        </p:txBody>
      </p:sp>
      <p:sp>
        <p:nvSpPr>
          <p:cNvPr id="5" name="TextBox 4"/>
          <p:cNvSpPr txBox="1"/>
          <p:nvPr userDrawn="1"/>
        </p:nvSpPr>
        <p:spPr>
          <a:xfrm>
            <a:off x="1575849" y="2128608"/>
            <a:ext cx="8951089" cy="2246769"/>
          </a:xfrm>
          <a:prstGeom prst="rect">
            <a:avLst/>
          </a:prstGeom>
          <a:noFill/>
        </p:spPr>
        <p:txBody>
          <a:bodyPr wrap="square" rtlCol="0">
            <a:spAutoFit/>
          </a:bodyPr>
          <a:lstStyle/>
          <a:p>
            <a:r>
              <a:rPr lang="en-US" sz="2000" dirty="0">
                <a:solidFill>
                  <a:srgbClr val="545454"/>
                </a:solidFill>
              </a:rPr>
              <a:t>Justice in Aging is a national organization that uses the power of law to fight senior poverty by securing access to affordable health care, economic security, and the courts for older adults with limited resources. </a:t>
            </a:r>
          </a:p>
          <a:p>
            <a:endParaRPr lang="en-US" sz="2000" dirty="0">
              <a:solidFill>
                <a:srgbClr val="545454"/>
              </a:solidFill>
            </a:endParaRPr>
          </a:p>
          <a:p>
            <a:r>
              <a:rPr lang="en-US" sz="2000" dirty="0">
                <a:solidFill>
                  <a:srgbClr val="545454"/>
                </a:solidFill>
              </a:rPr>
              <a:t>Since 1972 we’ve focused our efforts primarily on populations that have traditionally lacked legal protection such as women, people of color, LGBT individuals, and people with limited English proficiency.</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87451" y="729562"/>
            <a:ext cx="5927887" cy="858774"/>
          </a:xfrm>
          <a:prstGeom prst="rect">
            <a:avLst/>
          </a:prstGeom>
        </p:spPr>
      </p:pic>
    </p:spTree>
    <p:extLst>
      <p:ext uri="{BB962C8B-B14F-4D97-AF65-F5344CB8AC3E}">
        <p14:creationId xmlns:p14="http://schemas.microsoft.com/office/powerpoint/2010/main" val="1831953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Housekeepin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610600" y="6189982"/>
            <a:ext cx="2743200" cy="365125"/>
          </a:xfrm>
        </p:spPr>
        <p:txBody>
          <a:bodyPr/>
          <a:lstStyle>
            <a:lvl1pPr>
              <a:defRPr/>
            </a:lvl1pPr>
          </a:lstStyle>
          <a:p>
            <a:fld id="{9249C5EC-6CC0-4AE1-82BC-8CBC08F38F00}" type="slidenum">
              <a:rPr lang="en-US" smtClean="0"/>
              <a:pPr/>
              <a:t>‹#›</a:t>
            </a:fld>
            <a:endParaRPr lang="en-US" dirty="0"/>
          </a:p>
        </p:txBody>
      </p:sp>
      <p:sp>
        <p:nvSpPr>
          <p:cNvPr id="5" name="TextBox 4"/>
          <p:cNvSpPr txBox="1"/>
          <p:nvPr userDrawn="1"/>
        </p:nvSpPr>
        <p:spPr>
          <a:xfrm>
            <a:off x="1575849" y="2150222"/>
            <a:ext cx="8951089" cy="2862322"/>
          </a:xfrm>
          <a:prstGeom prst="rect">
            <a:avLst/>
          </a:prstGeom>
          <a:noFill/>
        </p:spPr>
        <p:txBody>
          <a:bodyPr wrap="square" rtlCol="0">
            <a:spAutoFit/>
          </a:bodyPr>
          <a:lstStyle/>
          <a:p>
            <a:pPr marL="600075" indent="-257175" defTabSz="342900" fontAlgn="base">
              <a:spcAft>
                <a:spcPct val="0"/>
              </a:spcAft>
              <a:buFont typeface="Arial" panose="020B0604020202020204" pitchFamily="34" charset="0"/>
              <a:buChar char="•"/>
              <a:defRPr/>
            </a:pPr>
            <a:r>
              <a:rPr lang="en-US" sz="2000" dirty="0">
                <a:solidFill>
                  <a:srgbClr val="545454"/>
                </a:solidFill>
                <a:ea typeface="MS PGothic" panose="020B0600070205080204" pitchFamily="34" charset="-128"/>
                <a:cs typeface="Calibri" pitchFamily="34" charset="0"/>
              </a:rPr>
              <a:t>All on mute. Use Questions function for substantive questions and for technical concerns.</a:t>
            </a:r>
          </a:p>
          <a:p>
            <a:pPr marL="342900" defTabSz="342900" fontAlgn="base">
              <a:spcAft>
                <a:spcPct val="0"/>
              </a:spcAft>
              <a:defRPr/>
            </a:pPr>
            <a:endParaRPr lang="en-US" sz="2000" dirty="0">
              <a:solidFill>
                <a:prstClr val="black"/>
              </a:solidFill>
              <a:ea typeface="MS PGothic" panose="020B0600070205080204" pitchFamily="34" charset="-128"/>
              <a:cs typeface="Calibri" pitchFamily="34" charset="0"/>
            </a:endParaRPr>
          </a:p>
          <a:p>
            <a:pPr marL="600075" indent="-257175" defTabSz="342900" fontAlgn="base">
              <a:spcAft>
                <a:spcPct val="0"/>
              </a:spcAft>
              <a:buFont typeface="Arial" panose="020B0604020202020204" pitchFamily="34" charset="0"/>
              <a:buChar char="•"/>
              <a:defRPr/>
            </a:pPr>
            <a:r>
              <a:rPr lang="en-US" sz="2000" dirty="0">
                <a:solidFill>
                  <a:srgbClr val="545454"/>
                </a:solidFill>
                <a:ea typeface="MS PGothic" panose="020B0600070205080204" pitchFamily="34" charset="-128"/>
                <a:cs typeface="Calibri" pitchFamily="34" charset="0"/>
              </a:rPr>
              <a:t>Problems with getting on to the webinar? Send an e-mail to </a:t>
            </a:r>
            <a:r>
              <a:rPr lang="en-US" sz="2000" dirty="0">
                <a:solidFill>
                  <a:prstClr val="black"/>
                </a:solidFill>
                <a:ea typeface="MS PGothic" panose="020B0600070205080204" pitchFamily="34" charset="-128"/>
                <a:cs typeface="Calibri" pitchFamily="34" charset="0"/>
                <a:hlinkClick r:id="rId2"/>
              </a:rPr>
              <a:t>trainings@justiceinaging.org</a:t>
            </a:r>
            <a:r>
              <a:rPr lang="en-US" sz="2000" dirty="0">
                <a:solidFill>
                  <a:srgbClr val="545454"/>
                </a:solidFill>
                <a:ea typeface="MS PGothic" panose="020B0600070205080204" pitchFamily="34" charset="-128"/>
                <a:cs typeface="Calibri" pitchFamily="34" charset="0"/>
              </a:rPr>
              <a:t>.</a:t>
            </a:r>
          </a:p>
          <a:p>
            <a:pPr marL="342900" defTabSz="342900" fontAlgn="base">
              <a:spcAft>
                <a:spcPct val="0"/>
              </a:spcAft>
              <a:defRPr/>
            </a:pPr>
            <a:endParaRPr lang="en-US" sz="2000" dirty="0">
              <a:solidFill>
                <a:prstClr val="black"/>
              </a:solidFill>
              <a:ea typeface="MS PGothic" panose="020B0600070205080204" pitchFamily="34" charset="-128"/>
              <a:cs typeface="Calibri" pitchFamily="34" charset="0"/>
            </a:endParaRPr>
          </a:p>
          <a:p>
            <a:pPr marL="600075" indent="-257175" defTabSz="342900" fontAlgn="base">
              <a:spcAft>
                <a:spcPct val="0"/>
              </a:spcAft>
              <a:buFont typeface="Arial" panose="020B0604020202020204" pitchFamily="34" charset="0"/>
              <a:buChar char="•"/>
              <a:defRPr/>
            </a:pPr>
            <a:r>
              <a:rPr lang="en-US" sz="2000" dirty="0">
                <a:solidFill>
                  <a:srgbClr val="545454"/>
                </a:solidFill>
                <a:ea typeface="MS PGothic" panose="020B0600070205080204" pitchFamily="34" charset="-128"/>
                <a:cs typeface="Calibri" pitchFamily="34" charset="0"/>
              </a:rPr>
              <a:t>Slides and a recording are available at Justice in Aging –</a:t>
            </a:r>
            <a:r>
              <a:rPr lang="en-US" sz="2000" baseline="0" dirty="0">
                <a:solidFill>
                  <a:srgbClr val="545454"/>
                </a:solidFill>
                <a:ea typeface="MS PGothic" panose="020B0600070205080204" pitchFamily="34" charset="-128"/>
                <a:cs typeface="Calibri" pitchFamily="34" charset="0"/>
              </a:rPr>
              <a:t> </a:t>
            </a:r>
            <a:r>
              <a:rPr lang="en-US" sz="2000" dirty="0">
                <a:solidFill>
                  <a:srgbClr val="545454"/>
                </a:solidFill>
                <a:ea typeface="MS PGothic" panose="020B0600070205080204" pitchFamily="34" charset="-128"/>
                <a:cs typeface="Calibri" pitchFamily="34" charset="0"/>
              </a:rPr>
              <a:t>Advocates Resources – Trainings: </a:t>
            </a:r>
            <a:r>
              <a:rPr lang="en-US" sz="2000" dirty="0">
                <a:solidFill>
                  <a:prstClr val="black"/>
                </a:solidFill>
                <a:ea typeface="MS PGothic" panose="020B0600070205080204" pitchFamily="34" charset="-128"/>
                <a:cs typeface="Calibri" pitchFamily="34" charset="0"/>
                <a:hlinkClick r:id="rId3"/>
              </a:rPr>
              <a:t>justiceinaging.org/resources-for-advocates/webinars</a:t>
            </a:r>
            <a:r>
              <a:rPr lang="en-US" sz="2000" dirty="0">
                <a:solidFill>
                  <a:srgbClr val="545454"/>
                </a:solidFill>
                <a:ea typeface="MS PGothic" panose="020B0600070205080204" pitchFamily="34" charset="-128"/>
                <a:cs typeface="Calibri" pitchFamily="34" charset="0"/>
              </a:rPr>
              <a:t>.</a:t>
            </a:r>
            <a:r>
              <a:rPr lang="en-US" sz="2000" baseline="0" dirty="0">
                <a:solidFill>
                  <a:srgbClr val="545454"/>
                </a:solidFill>
                <a:ea typeface="MS PGothic" panose="020B0600070205080204" pitchFamily="34" charset="-128"/>
                <a:cs typeface="Calibri" pitchFamily="34" charset="0"/>
              </a:rPr>
              <a:t> S</a:t>
            </a:r>
            <a:r>
              <a:rPr lang="en-US" sz="2000" dirty="0">
                <a:solidFill>
                  <a:srgbClr val="545454"/>
                </a:solidFill>
                <a:ea typeface="MS PGothic" panose="020B0600070205080204" pitchFamily="34" charset="-128"/>
                <a:cs typeface="Calibri" pitchFamily="34" charset="0"/>
              </a:rPr>
              <a:t>ee also the chat box for this web address.</a:t>
            </a:r>
          </a:p>
        </p:txBody>
      </p:sp>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087451" y="729562"/>
            <a:ext cx="5927887" cy="858774"/>
          </a:xfrm>
          <a:prstGeom prst="rect">
            <a:avLst/>
          </a:prstGeom>
        </p:spPr>
      </p:pic>
    </p:spTree>
    <p:extLst>
      <p:ext uri="{BB962C8B-B14F-4D97-AF65-F5344CB8AC3E}">
        <p14:creationId xmlns:p14="http://schemas.microsoft.com/office/powerpoint/2010/main" val="11577864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Diversity &amp; Equity">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610600" y="6189982"/>
            <a:ext cx="2743200" cy="365125"/>
          </a:xfrm>
        </p:spPr>
        <p:txBody>
          <a:bodyPr/>
          <a:lstStyle>
            <a:lvl1pPr>
              <a:defRPr/>
            </a:lvl1pPr>
          </a:lstStyle>
          <a:p>
            <a:fld id="{9249C5EC-6CC0-4AE1-82BC-8CBC08F38F00}" type="slidenum">
              <a:rPr lang="en-US" smtClean="0"/>
              <a:pPr/>
              <a:t>‹#›</a:t>
            </a:fld>
            <a:endParaRPr lang="en-US" dirty="0"/>
          </a:p>
        </p:txBody>
      </p:sp>
      <p:sp>
        <p:nvSpPr>
          <p:cNvPr id="8" name="Rectangle 7"/>
          <p:cNvSpPr/>
          <p:nvPr userDrawn="1"/>
        </p:nvSpPr>
        <p:spPr>
          <a:xfrm>
            <a:off x="838200" y="1345009"/>
            <a:ext cx="10515600" cy="3582519"/>
          </a:xfrm>
          <a:prstGeom prst="rect">
            <a:avLst/>
          </a:prstGeom>
        </p:spPr>
        <p:txBody>
          <a:bodyPr wrap="square">
            <a:spAutoFit/>
          </a:bodyPr>
          <a:lstStyle/>
          <a:p>
            <a:pPr lvl="0" algn="l" defTabSz="914400" rtl="0" eaLnBrk="1" latinLnBrk="0" hangingPunct="1">
              <a:lnSpc>
                <a:spcPct val="90000"/>
              </a:lnSpc>
            </a:pPr>
            <a:r>
              <a:rPr lang="en-US" sz="2400" kern="1200" dirty="0">
                <a:solidFill>
                  <a:srgbClr val="0365A9"/>
                </a:solidFill>
                <a:latin typeface="+mn-lt"/>
                <a:ea typeface="+mn-ea"/>
                <a:cs typeface="+mn-cs"/>
              </a:rPr>
              <a:t>To achieve Justice in Aging, we must:</a:t>
            </a:r>
            <a:r>
              <a:rPr lang="en-US" sz="3200" kern="1200" dirty="0">
                <a:solidFill>
                  <a:srgbClr val="0365A9"/>
                </a:solidFill>
                <a:latin typeface="+mn-lt"/>
                <a:ea typeface="+mn-ea"/>
                <a:cs typeface="+mn-cs"/>
              </a:rPr>
              <a:t> </a:t>
            </a:r>
            <a:br>
              <a:rPr lang="en-US" sz="3200" kern="1200" dirty="0">
                <a:solidFill>
                  <a:srgbClr val="0365A9"/>
                </a:solidFill>
                <a:latin typeface="+mn-lt"/>
                <a:ea typeface="+mn-ea"/>
                <a:cs typeface="+mn-cs"/>
              </a:rPr>
            </a:br>
            <a:endParaRPr lang="en-US" sz="2000" kern="1200" dirty="0">
              <a:solidFill>
                <a:srgbClr val="0365A9"/>
              </a:solidFill>
              <a:latin typeface="+mn-lt"/>
              <a:ea typeface="+mn-ea"/>
              <a:cs typeface="+mn-cs"/>
            </a:endParaRPr>
          </a:p>
          <a:p>
            <a:pPr marL="742950" lvl="1" indent="-285750" algn="l" defTabSz="914400" rtl="0" eaLnBrk="1" latinLnBrk="0" hangingPunct="1">
              <a:lnSpc>
                <a:spcPct val="90000"/>
              </a:lnSpc>
              <a:buFont typeface="Arial" panose="020B0604020202020204" pitchFamily="34" charset="0"/>
              <a:buChar char="•"/>
            </a:pPr>
            <a:r>
              <a:rPr lang="en-US" sz="2000" kern="1200" dirty="0">
                <a:solidFill>
                  <a:srgbClr val="545454"/>
                </a:solidFill>
                <a:latin typeface="+mn-lt"/>
                <a:ea typeface="+mn-ea"/>
                <a:cs typeface="+mn-cs"/>
              </a:rPr>
              <a:t>Acknowledge systemic racism and discrimination </a:t>
            </a:r>
            <a:br>
              <a:rPr lang="en-US" sz="2000" kern="1200" dirty="0">
                <a:solidFill>
                  <a:srgbClr val="545454"/>
                </a:solidFill>
                <a:latin typeface="+mn-lt"/>
                <a:ea typeface="+mn-ea"/>
                <a:cs typeface="+mn-cs"/>
              </a:rPr>
            </a:br>
            <a:r>
              <a:rPr lang="en-US" sz="2000" kern="1200" dirty="0">
                <a:solidFill>
                  <a:srgbClr val="545454"/>
                </a:solidFill>
                <a:latin typeface="+mn-lt"/>
                <a:ea typeface="+mn-ea"/>
                <a:cs typeface="+mn-cs"/>
              </a:rPr>
              <a:t> </a:t>
            </a:r>
          </a:p>
          <a:p>
            <a:pPr marL="742950" lvl="1" indent="-285750" algn="l" defTabSz="914400" rtl="0" eaLnBrk="1" latinLnBrk="0" hangingPunct="1">
              <a:lnSpc>
                <a:spcPct val="90000"/>
              </a:lnSpc>
              <a:buFont typeface="Arial" panose="020B0604020202020204" pitchFamily="34" charset="0"/>
              <a:buChar char="•"/>
            </a:pPr>
            <a:r>
              <a:rPr lang="en-US" sz="2000" kern="1200" dirty="0">
                <a:solidFill>
                  <a:srgbClr val="545454"/>
                </a:solidFill>
                <a:latin typeface="+mn-lt"/>
                <a:ea typeface="+mn-ea"/>
                <a:cs typeface="+mn-cs"/>
              </a:rPr>
              <a:t>Address the enduring negative effects of racism and differential treatment </a:t>
            </a:r>
            <a:br>
              <a:rPr lang="en-US" sz="2000" kern="1200" dirty="0">
                <a:solidFill>
                  <a:srgbClr val="545454"/>
                </a:solidFill>
                <a:latin typeface="+mn-lt"/>
                <a:ea typeface="+mn-ea"/>
                <a:cs typeface="+mn-cs"/>
              </a:rPr>
            </a:br>
            <a:endParaRPr lang="en-US" sz="2000" kern="1200" dirty="0">
              <a:solidFill>
                <a:srgbClr val="545454"/>
              </a:solidFill>
              <a:latin typeface="+mn-lt"/>
              <a:ea typeface="+mn-ea"/>
              <a:cs typeface="+mn-cs"/>
            </a:endParaRPr>
          </a:p>
          <a:p>
            <a:pPr marL="742950" lvl="1" indent="-285750" algn="l" defTabSz="914400" rtl="0" eaLnBrk="1" latinLnBrk="0" hangingPunct="1">
              <a:lnSpc>
                <a:spcPct val="90000"/>
              </a:lnSpc>
              <a:buFont typeface="Arial" panose="020B0604020202020204" pitchFamily="34" charset="0"/>
              <a:buChar char="•"/>
            </a:pPr>
            <a:r>
              <a:rPr lang="en-US" sz="2000" kern="1200" dirty="0">
                <a:solidFill>
                  <a:srgbClr val="545454"/>
                </a:solidFill>
                <a:latin typeface="+mn-lt"/>
                <a:ea typeface="+mn-ea"/>
                <a:cs typeface="+mn-cs"/>
              </a:rPr>
              <a:t>Promote access and equity in economic security, health care, and the courts for our nation’s low-income older adults </a:t>
            </a:r>
            <a:br>
              <a:rPr lang="en-US" sz="2000" kern="1200" dirty="0">
                <a:solidFill>
                  <a:srgbClr val="545454"/>
                </a:solidFill>
                <a:latin typeface="+mn-lt"/>
                <a:ea typeface="+mn-ea"/>
                <a:cs typeface="+mn-cs"/>
              </a:rPr>
            </a:br>
            <a:endParaRPr lang="en-US" sz="2000" kern="1200" dirty="0">
              <a:solidFill>
                <a:srgbClr val="545454"/>
              </a:solidFill>
              <a:latin typeface="+mn-lt"/>
              <a:ea typeface="+mn-ea"/>
              <a:cs typeface="+mn-cs"/>
            </a:endParaRPr>
          </a:p>
          <a:p>
            <a:pPr marL="742950" lvl="1" indent="-285750" algn="l" defTabSz="914400" rtl="0" eaLnBrk="1" latinLnBrk="0" hangingPunct="1">
              <a:lnSpc>
                <a:spcPct val="90000"/>
              </a:lnSpc>
              <a:buFont typeface="Arial" panose="020B0604020202020204" pitchFamily="34" charset="0"/>
              <a:buChar char="•"/>
            </a:pPr>
            <a:r>
              <a:rPr lang="en-US" sz="2000" kern="1200" dirty="0">
                <a:solidFill>
                  <a:srgbClr val="545454"/>
                </a:solidFill>
                <a:latin typeface="+mn-lt"/>
                <a:ea typeface="+mn-ea"/>
                <a:cs typeface="+mn-cs"/>
              </a:rPr>
              <a:t>Recruit, support, and retain a diverse staff and board, including race, ethnicity, gender, gender identity and presentation, sexual orientation, disability, age, economic class</a:t>
            </a:r>
          </a:p>
        </p:txBody>
      </p:sp>
      <p:sp>
        <p:nvSpPr>
          <p:cNvPr id="9" name="TextBox 8"/>
          <p:cNvSpPr txBox="1"/>
          <p:nvPr userDrawn="1"/>
        </p:nvSpPr>
        <p:spPr>
          <a:xfrm>
            <a:off x="838201" y="456307"/>
            <a:ext cx="10361908" cy="756072"/>
          </a:xfrm>
          <a:prstGeom prst="rect">
            <a:avLst/>
          </a:prstGeom>
        </p:spPr>
        <p:txBody>
          <a:bodyPr vert="horz" wrap="square" lIns="91440" tIns="45720" rIns="91440" bIns="45720" rtlCol="0" anchor="ctr">
            <a:normAutofit/>
          </a:bodyPr>
          <a:lstStyle/>
          <a:p>
            <a:pPr algn="ctr"/>
            <a:r>
              <a:rPr lang="en-US" sz="4000" dirty="0">
                <a:solidFill>
                  <a:srgbClr val="545454"/>
                </a:solidFill>
              </a:rPr>
              <a:t>Diversity, Equity, and</a:t>
            </a:r>
            <a:r>
              <a:rPr lang="en-US" sz="4000" baseline="0" dirty="0">
                <a:solidFill>
                  <a:srgbClr val="545454"/>
                </a:solidFill>
              </a:rPr>
              <a:t> Inclusion</a:t>
            </a:r>
            <a:endParaRPr lang="en-US" sz="4000" dirty="0">
              <a:solidFill>
                <a:srgbClr val="545454"/>
              </a:solidFill>
            </a:endParaRPr>
          </a:p>
        </p:txBody>
      </p:sp>
    </p:spTree>
    <p:extLst>
      <p:ext uri="{BB962C8B-B14F-4D97-AF65-F5344CB8AC3E}">
        <p14:creationId xmlns:p14="http://schemas.microsoft.com/office/powerpoint/2010/main" val="4045470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Text to Join">
    <p:bg>
      <p:bgPr>
        <a:solidFill>
          <a:schemeClr val="bg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2EB48E8-E68F-4255-92A8-15F70D65ED72}" type="slidenum">
              <a:rPr lang="en-US" smtClean="0"/>
              <a:t>‹#›</a:t>
            </a:fld>
            <a:endParaRPr lang="en-US"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89363" y="3441638"/>
            <a:ext cx="887752" cy="654400"/>
          </a:xfrm>
          <a:prstGeom prst="rect">
            <a:avLst/>
          </a:prstGeom>
          <a:solidFill>
            <a:srgbClr val="0367AC"/>
          </a:solidFill>
        </p:spPr>
      </p:pic>
      <p:sp>
        <p:nvSpPr>
          <p:cNvPr id="3" name="Rectangle 2"/>
          <p:cNvSpPr/>
          <p:nvPr userDrawn="1"/>
        </p:nvSpPr>
        <p:spPr>
          <a:xfrm>
            <a:off x="1314607" y="446050"/>
            <a:ext cx="10397616" cy="769441"/>
          </a:xfrm>
          <a:prstGeom prst="rect">
            <a:avLst/>
          </a:prstGeom>
        </p:spPr>
        <p:txBody>
          <a:bodyPr wrap="square">
            <a:spAutoFit/>
          </a:bodyPr>
          <a:lstStyle/>
          <a:p>
            <a:pPr marL="342900" indent="0" defTabSz="342900" fontAlgn="base">
              <a:spcAft>
                <a:spcPct val="0"/>
              </a:spcAft>
              <a:buFont typeface="Arial" panose="020B0604020202020204" pitchFamily="34" charset="0"/>
              <a:buNone/>
              <a:defRPr/>
            </a:pPr>
            <a:r>
              <a:rPr lang="en-US" sz="4400" dirty="0">
                <a:solidFill>
                  <a:srgbClr val="545454"/>
                </a:solidFill>
                <a:ea typeface="MS PGothic" panose="020B0600070205080204" pitchFamily="34" charset="-128"/>
                <a:cs typeface="Calibri" pitchFamily="34" charset="0"/>
              </a:rPr>
              <a:t>Interested</a:t>
            </a:r>
            <a:r>
              <a:rPr lang="en-US" sz="4400" baseline="0" dirty="0">
                <a:solidFill>
                  <a:srgbClr val="545454"/>
                </a:solidFill>
                <a:ea typeface="MS PGothic" panose="020B0600070205080204" pitchFamily="34" charset="-128"/>
                <a:cs typeface="Calibri" pitchFamily="34" charset="0"/>
              </a:rPr>
              <a:t> in joining our network?</a:t>
            </a:r>
            <a:r>
              <a:rPr lang="en-US" sz="1800" baseline="0" dirty="0">
                <a:solidFill>
                  <a:srgbClr val="545454"/>
                </a:solidFill>
                <a:ea typeface="MS PGothic" panose="020B0600070205080204" pitchFamily="34" charset="-128"/>
                <a:cs typeface="Calibri" pitchFamily="34" charset="0"/>
              </a:rPr>
              <a:t> </a:t>
            </a:r>
          </a:p>
        </p:txBody>
      </p:sp>
      <p:sp>
        <p:nvSpPr>
          <p:cNvPr id="6" name="Rectangle 5"/>
          <p:cNvSpPr/>
          <p:nvPr userDrawn="1"/>
        </p:nvSpPr>
        <p:spPr>
          <a:xfrm>
            <a:off x="2833239" y="3441638"/>
            <a:ext cx="8133643" cy="1200329"/>
          </a:xfrm>
          <a:prstGeom prst="rect">
            <a:avLst/>
          </a:prstGeom>
        </p:spPr>
        <p:txBody>
          <a:bodyPr wrap="square">
            <a:spAutoFit/>
          </a:bodyPr>
          <a:lstStyle/>
          <a:p>
            <a:pPr marL="342900" indent="0" algn="l" defTabSz="342900" fontAlgn="base">
              <a:spcAft>
                <a:spcPct val="0"/>
              </a:spcAft>
              <a:buFont typeface="Arial" panose="020B0604020202020204" pitchFamily="34" charset="0"/>
              <a:buNone/>
              <a:defRPr/>
            </a:pPr>
            <a:r>
              <a:rPr lang="en-US" sz="3600" dirty="0">
                <a:solidFill>
                  <a:srgbClr val="0367AC"/>
                </a:solidFill>
                <a:ea typeface="MS PGothic" panose="020B0600070205080204" pitchFamily="34" charset="-128"/>
                <a:cs typeface="Calibri" pitchFamily="34" charset="0"/>
              </a:rPr>
              <a:t>Text 51555 with the message</a:t>
            </a:r>
            <a:r>
              <a:rPr lang="en-US" sz="3600" baseline="0" dirty="0">
                <a:solidFill>
                  <a:srgbClr val="0367AC"/>
                </a:solidFill>
                <a:ea typeface="MS PGothic" panose="020B0600070205080204" pitchFamily="34" charset="-128"/>
                <a:cs typeface="Calibri" pitchFamily="34" charset="0"/>
              </a:rPr>
              <a:t> </a:t>
            </a:r>
            <a:r>
              <a:rPr lang="en-US" sz="3600" dirty="0">
                <a:solidFill>
                  <a:srgbClr val="0367AC"/>
                </a:solidFill>
                <a:ea typeface="MS PGothic" panose="020B0600070205080204" pitchFamily="34" charset="-128"/>
                <a:cs typeface="Calibri" pitchFamily="34" charset="0"/>
              </a:rPr>
              <a:t>“4justice” </a:t>
            </a:r>
          </a:p>
        </p:txBody>
      </p:sp>
      <p:sp>
        <p:nvSpPr>
          <p:cNvPr id="7" name="Rectangle 6"/>
          <p:cNvSpPr/>
          <p:nvPr userDrawn="1"/>
        </p:nvSpPr>
        <p:spPr>
          <a:xfrm>
            <a:off x="2059947" y="2121198"/>
            <a:ext cx="8906935" cy="954107"/>
          </a:xfrm>
          <a:prstGeom prst="rect">
            <a:avLst/>
          </a:prstGeom>
        </p:spPr>
        <p:txBody>
          <a:bodyPr wrap="square">
            <a:spAutoFit/>
          </a:bodyPr>
          <a:lstStyle/>
          <a:p>
            <a:pPr marL="342900" indent="0" defTabSz="342900" fontAlgn="base">
              <a:spcAft>
                <a:spcPct val="0"/>
              </a:spcAft>
              <a:buFont typeface="Arial" panose="020B0604020202020204" pitchFamily="34" charset="0"/>
              <a:buNone/>
              <a:defRPr/>
            </a:pPr>
            <a:r>
              <a:rPr lang="en-US" sz="2800" dirty="0">
                <a:solidFill>
                  <a:srgbClr val="0367AC"/>
                </a:solidFill>
                <a:ea typeface="MS PGothic" panose="020B0600070205080204" pitchFamily="34" charset="-128"/>
                <a:cs typeface="Calibri" pitchFamily="34" charset="0"/>
              </a:rPr>
              <a:t>Sign up to receive Justice in Aging trainings and materials.</a:t>
            </a:r>
          </a:p>
        </p:txBody>
      </p:sp>
    </p:spTree>
    <p:extLst>
      <p:ext uri="{BB962C8B-B14F-4D97-AF65-F5344CB8AC3E}">
        <p14:creationId xmlns:p14="http://schemas.microsoft.com/office/powerpoint/2010/main" val="33940050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2_Blank">
    <p:bg>
      <p:bgPr>
        <a:solidFill>
          <a:schemeClr val="bg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2EB48E8-E68F-4255-92A8-15F70D65ED72}" type="slidenum">
              <a:rPr lang="en-US" smtClean="0"/>
              <a:t>‹#›</a:t>
            </a:fld>
            <a:endParaRPr lang="en-US" dirty="0"/>
          </a:p>
        </p:txBody>
      </p:sp>
    </p:spTree>
    <p:extLst>
      <p:ext uri="{BB962C8B-B14F-4D97-AF65-F5344CB8AC3E}">
        <p14:creationId xmlns:p14="http://schemas.microsoft.com/office/powerpoint/2010/main" val="13626472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 simp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1" y="1709740"/>
            <a:ext cx="10515600" cy="2852737"/>
          </a:xfrm>
        </p:spPr>
        <p:txBody>
          <a:bodyPr anchor="b"/>
          <a:lstStyle>
            <a:lvl1pPr>
              <a:defRPr sz="6000" baseline="0">
                <a:solidFill>
                  <a:srgbClr val="545454"/>
                </a:solidFill>
              </a:defRPr>
            </a:lvl1pPr>
          </a:lstStyle>
          <a:p>
            <a:r>
              <a:rPr lang="en-US" dirty="0"/>
              <a:t>Section Title</a:t>
            </a:r>
          </a:p>
        </p:txBody>
      </p:sp>
      <p:sp>
        <p:nvSpPr>
          <p:cNvPr id="3" name="Text Placeholder 2"/>
          <p:cNvSpPr>
            <a:spLocks noGrp="1"/>
          </p:cNvSpPr>
          <p:nvPr>
            <p:ph type="body" idx="1" hasCustomPrompt="1"/>
          </p:nvPr>
        </p:nvSpPr>
        <p:spPr>
          <a:xfrm>
            <a:off x="831851" y="4589465"/>
            <a:ext cx="10515600" cy="573550"/>
          </a:xfrm>
        </p:spPr>
        <p:txBody>
          <a:bodyPr/>
          <a:lstStyle>
            <a:lvl1pPr marL="0" indent="0">
              <a:buNone/>
              <a:defRPr sz="2400">
                <a:solidFill>
                  <a:srgbClr val="0367AC"/>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Short description of section</a:t>
            </a:r>
          </a:p>
        </p:txBody>
      </p:sp>
    </p:spTree>
    <p:extLst>
      <p:ext uri="{BB962C8B-B14F-4D97-AF65-F5344CB8AC3E}">
        <p14:creationId xmlns:p14="http://schemas.microsoft.com/office/powerpoint/2010/main" val="5555610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29DD02A-869B-49DC-A22D-D8AD133B3D26}" type="datetime2">
              <a:rPr lang="en-US"/>
              <a:pPr>
                <a:defRPr/>
              </a:pPr>
              <a:t>Thursday, September 26, 2019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12F736A6-7933-452F-A48D-58A64503FD06}" type="slidenum">
              <a:rPr lang="en-US"/>
              <a:pPr>
                <a:defRPr/>
              </a:pPr>
              <a:t>‹#›</a:t>
            </a:fld>
            <a:endParaRPr lang="en-US" dirty="0"/>
          </a:p>
        </p:txBody>
      </p:sp>
    </p:spTree>
    <p:extLst>
      <p:ext uri="{BB962C8B-B14F-4D97-AF65-F5344CB8AC3E}">
        <p14:creationId xmlns:p14="http://schemas.microsoft.com/office/powerpoint/2010/main" val="17710918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Section Header">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5" name="Rectangle 4"/>
          <p:cNvSpPr/>
          <p:nvPr userDrawn="1"/>
        </p:nvSpPr>
        <p:spPr>
          <a:xfrm>
            <a:off x="0" y="6015788"/>
            <a:ext cx="12192000" cy="842212"/>
          </a:xfrm>
          <a:prstGeom prst="rect">
            <a:avLst/>
          </a:prstGeom>
          <a:solidFill>
            <a:srgbClr val="0367AC">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hasCustomPrompt="1"/>
          </p:nvPr>
        </p:nvSpPr>
        <p:spPr>
          <a:xfrm>
            <a:off x="0" y="6001851"/>
            <a:ext cx="10515600" cy="870087"/>
          </a:xfrm>
        </p:spPr>
        <p:txBody>
          <a:bodyPr anchor="b"/>
          <a:lstStyle>
            <a:lvl1pPr algn="l">
              <a:defRPr sz="6000" baseline="0">
                <a:solidFill>
                  <a:schemeClr val="bg1"/>
                </a:solidFill>
              </a:defRPr>
            </a:lvl1pPr>
          </a:lstStyle>
          <a:p>
            <a:r>
              <a:rPr lang="en-US" dirty="0"/>
              <a:t>Section Title</a:t>
            </a:r>
          </a:p>
        </p:txBody>
      </p:sp>
    </p:spTree>
    <p:extLst>
      <p:ext uri="{BB962C8B-B14F-4D97-AF65-F5344CB8AC3E}">
        <p14:creationId xmlns:p14="http://schemas.microsoft.com/office/powerpoint/2010/main" val="13693374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2_Section Header">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5" name="Rectangle 4"/>
          <p:cNvSpPr/>
          <p:nvPr userDrawn="1"/>
        </p:nvSpPr>
        <p:spPr>
          <a:xfrm>
            <a:off x="0" y="6015788"/>
            <a:ext cx="12192000" cy="842212"/>
          </a:xfrm>
          <a:prstGeom prst="rect">
            <a:avLst/>
          </a:prstGeom>
          <a:solidFill>
            <a:srgbClr val="0367AC">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hasCustomPrompt="1"/>
          </p:nvPr>
        </p:nvSpPr>
        <p:spPr>
          <a:xfrm>
            <a:off x="0" y="6001851"/>
            <a:ext cx="10515600" cy="870087"/>
          </a:xfrm>
        </p:spPr>
        <p:txBody>
          <a:bodyPr anchor="b"/>
          <a:lstStyle>
            <a:lvl1pPr algn="l">
              <a:defRPr sz="6000" baseline="0">
                <a:solidFill>
                  <a:schemeClr val="bg1"/>
                </a:solidFill>
              </a:defRPr>
            </a:lvl1pPr>
          </a:lstStyle>
          <a:p>
            <a:r>
              <a:rPr lang="en-US" dirty="0"/>
              <a:t>Section Title</a:t>
            </a:r>
          </a:p>
        </p:txBody>
      </p:sp>
    </p:spTree>
    <p:extLst>
      <p:ext uri="{BB962C8B-B14F-4D97-AF65-F5344CB8AC3E}">
        <p14:creationId xmlns:p14="http://schemas.microsoft.com/office/powerpoint/2010/main" val="4315181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3_Section Header">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5" name="Rectangle 4"/>
          <p:cNvSpPr/>
          <p:nvPr userDrawn="1"/>
        </p:nvSpPr>
        <p:spPr>
          <a:xfrm>
            <a:off x="0" y="6015788"/>
            <a:ext cx="12192000" cy="842212"/>
          </a:xfrm>
          <a:prstGeom prst="rect">
            <a:avLst/>
          </a:prstGeom>
          <a:solidFill>
            <a:srgbClr val="0367AC">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hasCustomPrompt="1"/>
          </p:nvPr>
        </p:nvSpPr>
        <p:spPr>
          <a:xfrm>
            <a:off x="0" y="6001851"/>
            <a:ext cx="10515600" cy="870087"/>
          </a:xfrm>
        </p:spPr>
        <p:txBody>
          <a:bodyPr anchor="b"/>
          <a:lstStyle>
            <a:lvl1pPr algn="l">
              <a:defRPr sz="6000" baseline="0">
                <a:solidFill>
                  <a:schemeClr val="bg1"/>
                </a:solidFill>
              </a:defRPr>
            </a:lvl1pPr>
          </a:lstStyle>
          <a:p>
            <a:r>
              <a:rPr lang="en-US" dirty="0"/>
              <a:t>Section Title</a:t>
            </a:r>
          </a:p>
        </p:txBody>
      </p:sp>
    </p:spTree>
    <p:extLst>
      <p:ext uri="{BB962C8B-B14F-4D97-AF65-F5344CB8AC3E}">
        <p14:creationId xmlns:p14="http://schemas.microsoft.com/office/powerpoint/2010/main" val="27541136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estions?">
    <p:bg>
      <p:bgPr>
        <a:blipFill dpi="0" rotWithShape="1">
          <a:blip r:embed="rId2">
            <a:alphaModFix amt="59000"/>
            <a:lum/>
          </a:blip>
          <a:srcRect/>
          <a:stretch>
            <a:fillRect t="-45000" b="-4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932034" y="3918450"/>
            <a:ext cx="4100332" cy="997323"/>
          </a:xfrm>
        </p:spPr>
        <p:txBody>
          <a:bodyPr/>
          <a:lstStyle>
            <a:lvl1pPr algn="r">
              <a:defRPr/>
            </a:lvl1pPr>
          </a:lstStyle>
          <a:p>
            <a:r>
              <a:rPr lang="en-US" dirty="0"/>
              <a:t>Questions?</a:t>
            </a:r>
          </a:p>
        </p:txBody>
      </p:sp>
      <p:sp>
        <p:nvSpPr>
          <p:cNvPr id="5" name="Slide Number Placeholder 4"/>
          <p:cNvSpPr>
            <a:spLocks noGrp="1"/>
          </p:cNvSpPr>
          <p:nvPr>
            <p:ph type="sldNum" sz="quarter" idx="12"/>
          </p:nvPr>
        </p:nvSpPr>
        <p:spPr/>
        <p:txBody>
          <a:bodyPr/>
          <a:lstStyle/>
          <a:p>
            <a:fld id="{D2EB48E8-E68F-4255-92A8-15F70D65ED72}" type="slidenum">
              <a:rPr lang="en-US" smtClean="0"/>
              <a:t>‹#›</a:t>
            </a:fld>
            <a:endParaRPr lang="en-US" dirty="0"/>
          </a:p>
        </p:txBody>
      </p:sp>
      <p:sp>
        <p:nvSpPr>
          <p:cNvPr id="8" name="Text Placeholder 7"/>
          <p:cNvSpPr>
            <a:spLocks noGrp="1"/>
          </p:cNvSpPr>
          <p:nvPr>
            <p:ph type="body" sz="quarter" idx="13" hasCustomPrompt="1"/>
          </p:nvPr>
        </p:nvSpPr>
        <p:spPr>
          <a:xfrm>
            <a:off x="7716483" y="4915772"/>
            <a:ext cx="4315883" cy="582612"/>
          </a:xfrm>
        </p:spPr>
        <p:txBody>
          <a:bodyPr>
            <a:noAutofit/>
          </a:bodyPr>
          <a:lstStyle>
            <a:lvl1pPr marL="0" indent="0" algn="r">
              <a:buNone/>
              <a:defRPr sz="2000"/>
            </a:lvl1pPr>
          </a:lstStyle>
          <a:p>
            <a:pPr lvl="0"/>
            <a:r>
              <a:rPr lang="en-US" dirty="0"/>
              <a:t>Attorney name: email@justiceinaging.org</a:t>
            </a: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10601" y="5687017"/>
            <a:ext cx="666479" cy="499035"/>
          </a:xfrm>
          <a:prstGeom prst="rect">
            <a:avLst/>
          </a:prstGeom>
        </p:spPr>
      </p:pic>
      <p:sp>
        <p:nvSpPr>
          <p:cNvPr id="4" name="Text Placeholder 3"/>
          <p:cNvSpPr>
            <a:spLocks noGrp="1"/>
          </p:cNvSpPr>
          <p:nvPr>
            <p:ph type="body" sz="quarter" idx="14" hasCustomPrompt="1"/>
          </p:nvPr>
        </p:nvSpPr>
        <p:spPr>
          <a:xfrm>
            <a:off x="9276466" y="5782906"/>
            <a:ext cx="2755900" cy="288925"/>
          </a:xfrm>
        </p:spPr>
        <p:txBody>
          <a:bodyPr>
            <a:normAutofit/>
          </a:bodyPr>
          <a:lstStyle>
            <a:lvl1pPr marL="0" indent="0">
              <a:buNone/>
              <a:defRPr sz="1400"/>
            </a:lvl1pPr>
          </a:lstStyle>
          <a:p>
            <a:pPr lvl="0"/>
            <a:r>
              <a:rPr lang="en-US" dirty="0"/>
              <a:t>@</a:t>
            </a:r>
            <a:r>
              <a:rPr lang="en-US" dirty="0" err="1"/>
              <a:t>justiceinaging</a:t>
            </a:r>
            <a:endParaRPr lang="en-US" dirty="0"/>
          </a:p>
        </p:txBody>
      </p:sp>
    </p:spTree>
    <p:extLst>
      <p:ext uri="{BB962C8B-B14F-4D97-AF65-F5344CB8AC3E}">
        <p14:creationId xmlns:p14="http://schemas.microsoft.com/office/powerpoint/2010/main" val="3643747841"/>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85809" y="516443"/>
            <a:ext cx="7787057" cy="435690"/>
          </a:xfrm>
        </p:spPr>
        <p:txBody>
          <a:bodyPr/>
          <a:lstStyle>
            <a:lvl1pPr algn="ctr">
              <a:defRPr>
                <a:solidFill>
                  <a:srgbClr val="0367AC"/>
                </a:solidFill>
              </a:defRPr>
            </a:lvl1pPr>
          </a:lstStyle>
          <a:p>
            <a:r>
              <a:rPr lang="en-US" dirty="0"/>
              <a:t>Additional Resources</a:t>
            </a:r>
          </a:p>
        </p:txBody>
      </p:sp>
      <p:sp>
        <p:nvSpPr>
          <p:cNvPr id="5" name="Slide Number Placeholder 4"/>
          <p:cNvSpPr>
            <a:spLocks noGrp="1"/>
          </p:cNvSpPr>
          <p:nvPr>
            <p:ph type="sldNum" sz="quarter" idx="12"/>
          </p:nvPr>
        </p:nvSpPr>
        <p:spPr/>
        <p:txBody>
          <a:bodyPr/>
          <a:lstStyle/>
          <a:p>
            <a:fld id="{D2EB48E8-E68F-4255-92A8-15F70D65ED72}" type="slidenum">
              <a:rPr lang="en-US" smtClean="0"/>
              <a:t>‹#›</a:t>
            </a:fld>
            <a:endParaRPr lang="en-US" dirty="0"/>
          </a:p>
        </p:txBody>
      </p:sp>
      <p:sp>
        <p:nvSpPr>
          <p:cNvPr id="8" name="Text Placeholder 7"/>
          <p:cNvSpPr>
            <a:spLocks noGrp="1"/>
          </p:cNvSpPr>
          <p:nvPr>
            <p:ph type="body" sz="quarter" idx="13" hasCustomPrompt="1"/>
          </p:nvPr>
        </p:nvSpPr>
        <p:spPr>
          <a:xfrm>
            <a:off x="6240046" y="4433609"/>
            <a:ext cx="4683247" cy="552275"/>
          </a:xfrm>
        </p:spPr>
        <p:txBody>
          <a:bodyPr>
            <a:noAutofit/>
          </a:bodyPr>
          <a:lstStyle>
            <a:lvl1pPr marL="0" indent="0" algn="r">
              <a:buNone/>
              <a:defRPr sz="2000">
                <a:solidFill>
                  <a:srgbClr val="0367AC"/>
                </a:solidFill>
              </a:defRPr>
            </a:lvl1pPr>
          </a:lstStyle>
          <a:p>
            <a:pPr lvl="0"/>
            <a:r>
              <a:rPr lang="en-US" dirty="0"/>
              <a:t>Attorney name: email@justiceinaging.org</a:t>
            </a:r>
          </a:p>
          <a:p>
            <a:pPr lvl="0"/>
            <a:endParaRPr lang="en-US" dirty="0"/>
          </a:p>
          <a:p>
            <a:pPr lvl="0"/>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63705" y="5195745"/>
            <a:ext cx="666479" cy="499035"/>
          </a:xfrm>
          <a:prstGeom prst="rect">
            <a:avLst/>
          </a:prstGeom>
        </p:spPr>
      </p:pic>
      <p:sp>
        <p:nvSpPr>
          <p:cNvPr id="7" name="Text Placeholder 6"/>
          <p:cNvSpPr>
            <a:spLocks noGrp="1"/>
          </p:cNvSpPr>
          <p:nvPr>
            <p:ph type="body" sz="quarter" idx="14"/>
          </p:nvPr>
        </p:nvSpPr>
        <p:spPr>
          <a:xfrm>
            <a:off x="1243105" y="1258050"/>
            <a:ext cx="9680187" cy="3043996"/>
          </a:xfrm>
        </p:spPr>
        <p:txBody>
          <a:bodyPr/>
          <a:lstStyle>
            <a:lvl1pPr>
              <a:defRPr>
                <a:solidFill>
                  <a:srgbClr val="545454"/>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0" name="Text Placeholder 9"/>
          <p:cNvSpPr>
            <a:spLocks noGrp="1"/>
          </p:cNvSpPr>
          <p:nvPr>
            <p:ph type="body" sz="quarter" idx="15" hasCustomPrompt="1"/>
          </p:nvPr>
        </p:nvSpPr>
        <p:spPr>
          <a:xfrm>
            <a:off x="8030183" y="5274044"/>
            <a:ext cx="2893109" cy="342434"/>
          </a:xfrm>
        </p:spPr>
        <p:txBody>
          <a:bodyPr>
            <a:normAutofit/>
          </a:bodyPr>
          <a:lstStyle>
            <a:lvl1pPr marL="0" indent="0">
              <a:buNone/>
              <a:defRPr sz="1800">
                <a:solidFill>
                  <a:srgbClr val="0367AC"/>
                </a:solidFill>
              </a:defRPr>
            </a:lvl1pPr>
          </a:lstStyle>
          <a:p>
            <a:pPr lvl="0"/>
            <a:r>
              <a:rPr lang="en-US" dirty="0"/>
              <a:t>@</a:t>
            </a:r>
            <a:r>
              <a:rPr lang="en-US" dirty="0" err="1"/>
              <a:t>justiceinaging</a:t>
            </a:r>
            <a:endParaRPr lang="en-US" dirty="0"/>
          </a:p>
        </p:txBody>
      </p:sp>
    </p:spTree>
    <p:extLst>
      <p:ext uri="{BB962C8B-B14F-4D97-AF65-F5344CB8AC3E}">
        <p14:creationId xmlns:p14="http://schemas.microsoft.com/office/powerpoint/2010/main" val="1597901904"/>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545454"/>
                </a:solidFill>
              </a:defRPr>
            </a:lvl1pPr>
          </a:lstStyle>
          <a:p>
            <a:r>
              <a:rPr lang="en-US" dirty="0"/>
              <a:t>Click to edit Master title style</a:t>
            </a:r>
          </a:p>
        </p:txBody>
      </p:sp>
      <p:sp>
        <p:nvSpPr>
          <p:cNvPr id="3" name="Content Placeholder 2"/>
          <p:cNvSpPr>
            <a:spLocks noGrp="1"/>
          </p:cNvSpPr>
          <p:nvPr>
            <p:ph sz="half" idx="1"/>
          </p:nvPr>
        </p:nvSpPr>
        <p:spPr>
          <a:xfrm>
            <a:off x="838201" y="1825626"/>
            <a:ext cx="5153721" cy="3894951"/>
          </a:xfrm>
        </p:spPr>
        <p:txBody>
          <a:body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6172200" y="1825626"/>
            <a:ext cx="5181600" cy="3894951"/>
          </a:xfrm>
        </p:spPr>
        <p:txBody>
          <a:bodyPr/>
          <a:lstStyle/>
          <a:p>
            <a:pPr lvl="0"/>
            <a:r>
              <a:rPr lang="en-US" dirty="0"/>
              <a:t>Click to edit Master text styles</a:t>
            </a:r>
          </a:p>
          <a:p>
            <a:pPr lvl="1"/>
            <a:r>
              <a:rPr lang="en-US" dirty="0"/>
              <a:t>Second level</a:t>
            </a:r>
          </a:p>
          <a:p>
            <a:pPr lvl="2"/>
            <a:r>
              <a:rPr lang="en-US" dirty="0"/>
              <a:t>Third level</a:t>
            </a:r>
          </a:p>
        </p:txBody>
      </p:sp>
      <p:sp>
        <p:nvSpPr>
          <p:cNvPr id="7" name="Slide Number Placeholder 6"/>
          <p:cNvSpPr>
            <a:spLocks noGrp="1"/>
          </p:cNvSpPr>
          <p:nvPr>
            <p:ph type="sldNum" sz="quarter" idx="12"/>
          </p:nvPr>
        </p:nvSpPr>
        <p:spPr/>
        <p:txBody>
          <a:bodyPr/>
          <a:lstStyle/>
          <a:p>
            <a:fld id="{D2EB48E8-E68F-4255-92A8-15F70D65ED72}" type="slidenum">
              <a:rPr lang="en-US" smtClean="0"/>
              <a:t>‹#›</a:t>
            </a:fld>
            <a:endParaRPr lang="en-US" dirty="0"/>
          </a:p>
        </p:txBody>
      </p:sp>
    </p:spTree>
    <p:extLst>
      <p:ext uri="{BB962C8B-B14F-4D97-AF65-F5344CB8AC3E}">
        <p14:creationId xmlns:p14="http://schemas.microsoft.com/office/powerpoint/2010/main" val="4521006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371601"/>
            <a:ext cx="10464800" cy="1927225"/>
          </a:xfrm>
        </p:spPr>
        <p:txBody>
          <a:bodyPr anchor="b">
            <a:noAutofit/>
          </a:bodyPr>
          <a:lstStyle>
            <a:lvl1pPr>
              <a:defRPr sz="5400" cap="all" baseline="0"/>
            </a:lvl1pPr>
          </a:lstStyle>
          <a:p>
            <a:r>
              <a:rPr lang="en-US"/>
              <a:t>Click to edit Master title style</a:t>
            </a:r>
            <a:endParaRPr lang="en-US" dirty="0"/>
          </a:p>
        </p:txBody>
      </p:sp>
      <p:sp>
        <p:nvSpPr>
          <p:cNvPr id="3" name="Subtitle 2"/>
          <p:cNvSpPr>
            <a:spLocks noGrp="1"/>
          </p:cNvSpPr>
          <p:nvPr>
            <p:ph type="subTitle" idx="1"/>
          </p:nvPr>
        </p:nvSpPr>
        <p:spPr>
          <a:xfrm>
            <a:off x="914400" y="3505200"/>
            <a:ext cx="85344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8A432C8-69A7-458B-9684-2BFA64B31948}" type="datetime2">
              <a:rPr lang="en-US" smtClean="0"/>
              <a:pPr/>
              <a:t>Thursday, September 26, 2019</a:t>
            </a:fld>
            <a:endParaRPr lang="en-US" dirty="0"/>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dirty="0"/>
          </a:p>
        </p:txBody>
      </p:sp>
      <p:cxnSp>
        <p:nvCxnSpPr>
          <p:cNvPr id="8" name="Straight Connector 7"/>
          <p:cNvCxnSpPr/>
          <p:nvPr/>
        </p:nvCxnSpPr>
        <p:spPr>
          <a:xfrm>
            <a:off x="914400" y="3398520"/>
            <a:ext cx="104648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51872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96A3A3-94A6-4E5B-AF39-173ACA3E61CC}" type="datetime2">
              <a:rPr lang="en-US" smtClean="0"/>
              <a:pPr/>
              <a:t>Thursday, September 26, 2019</a:t>
            </a:fld>
            <a:endParaRPr lang="en-US" dirty="0"/>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dirty="0"/>
          </a:p>
        </p:txBody>
      </p:sp>
    </p:spTree>
    <p:extLst>
      <p:ext uri="{BB962C8B-B14F-4D97-AF65-F5344CB8AC3E}">
        <p14:creationId xmlns:p14="http://schemas.microsoft.com/office/powerpoint/2010/main" val="5247284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084" y="2362201"/>
            <a:ext cx="10363200" cy="2200275"/>
          </a:xfrm>
        </p:spPr>
        <p:txBody>
          <a:bodyPr anchor="b">
            <a:normAutofit/>
          </a:bodyPr>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963084" y="4626865"/>
            <a:ext cx="103632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933D019-A32C-4EAD-B8E6-DBDA699692FD}" type="datetime2">
              <a:rPr lang="en-US" smtClean="0"/>
              <a:pPr/>
              <a:t>Thursday, September 26, 2019</a:t>
            </a:fld>
            <a:endParaRPr lang="en-US" dirty="0"/>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dirty="0"/>
          </a:p>
        </p:txBody>
      </p:sp>
      <p:cxnSp>
        <p:nvCxnSpPr>
          <p:cNvPr id="7" name="Straight Connector 6"/>
          <p:cNvCxnSpPr/>
          <p:nvPr/>
        </p:nvCxnSpPr>
        <p:spPr>
          <a:xfrm>
            <a:off x="975360" y="4599432"/>
            <a:ext cx="104648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3817083"/>
      </p:ext>
    </p:extLst>
  </p:cSld>
  <p:clrMapOvr>
    <a:overrideClrMapping bg1="dk1" tx1="lt1" bg2="dk2" tx2="lt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CEBA98F-560C-4997-81C4-81D4D9187EAB}" type="datetime2">
              <a:rPr lang="en-US" smtClean="0"/>
              <a:pPr/>
              <a:t>Thursday, September 26, 2019</a:t>
            </a:fld>
            <a:endParaRPr lang="en-US" dirty="0"/>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dirty="0"/>
          </a:p>
        </p:txBody>
      </p:sp>
    </p:spTree>
    <p:extLst>
      <p:ext uri="{BB962C8B-B14F-4D97-AF65-F5344CB8AC3E}">
        <p14:creationId xmlns:p14="http://schemas.microsoft.com/office/powerpoint/2010/main" val="41371398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cxnSp>
        <p:nvCxnSpPr>
          <p:cNvPr id="4" name="Straight Connector 3"/>
          <p:cNvCxnSpPr/>
          <p:nvPr/>
        </p:nvCxnSpPr>
        <p:spPr>
          <a:xfrm>
            <a:off x="975784" y="4598989"/>
            <a:ext cx="10464800" cy="158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963084" y="2362201"/>
            <a:ext cx="10363200" cy="2200275"/>
          </a:xfrm>
        </p:spPr>
        <p:txBody>
          <a:bodyPr anchor="b"/>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963084" y="4626865"/>
            <a:ext cx="10363200" cy="1500187"/>
          </a:xfrm>
        </p:spPr>
        <p:txBody>
          <a:bodyPr>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0CAABB5-F409-4AA7-B9A1-E12BDA1E0917}" type="datetime2">
              <a:rPr lang="en-US"/>
              <a:pPr>
                <a:defRPr/>
              </a:pPr>
              <a:t>Thursday, September 26, 2019</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F3344AC1-1564-4F1A-BBCC-D28EE0E013B5}" type="slidenum">
              <a:rPr lang="en-US"/>
              <a:pPr>
                <a:defRPr/>
              </a:pPr>
              <a:t>‹#›</a:t>
            </a:fld>
            <a:endParaRPr lang="en-US" dirty="0"/>
          </a:p>
        </p:txBody>
      </p:sp>
    </p:spTree>
    <p:extLst>
      <p:ext uri="{BB962C8B-B14F-4D97-AF65-F5344CB8AC3E}">
        <p14:creationId xmlns:p14="http://schemas.microsoft.com/office/powerpoint/2010/main" val="347328652"/>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600" y="1676400"/>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39840" y="1676400"/>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3984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50972B2-CA5C-437D-87D0-8081271A9E4B}" type="datetime2">
              <a:rPr lang="en-US" smtClean="0"/>
              <a:pPr/>
              <a:t>Thursday, September 26, 2019</a:t>
            </a:fld>
            <a:endParaRPr lang="en-US" dirty="0"/>
          </a:p>
        </p:txBody>
      </p:sp>
      <p:sp>
        <p:nvSpPr>
          <p:cNvPr id="8" name="Footer Placeholder 7"/>
          <p:cNvSpPr>
            <a:spLocks noGrp="1"/>
          </p:cNvSpPr>
          <p:nvPr>
            <p:ph type="ftr" sz="quarter" idx="11"/>
          </p:nvPr>
        </p:nvSpPr>
        <p:spPr/>
        <p:txBody>
          <a:bodyPr/>
          <a:lstStyle/>
          <a:p>
            <a:pPr algn="r"/>
            <a:endParaRPr lang="en-US" dirty="0"/>
          </a:p>
        </p:txBody>
      </p:sp>
      <p:sp>
        <p:nvSpPr>
          <p:cNvPr id="9" name="Slide Number Placeholder 8"/>
          <p:cNvSpPr>
            <a:spLocks noGrp="1"/>
          </p:cNvSpPr>
          <p:nvPr>
            <p:ph type="sldNum" sz="quarter" idx="12"/>
          </p:nvPr>
        </p:nvSpPr>
        <p:spPr/>
        <p:txBody>
          <a:bodyPr/>
          <a:lstStyle/>
          <a:p>
            <a:fld id="{0CFEC368-1D7A-4F81-ABF6-AE0E36BAF64C}" type="slidenum">
              <a:rPr lang="en-US" smtClean="0"/>
              <a:pPr/>
              <a:t>‹#›</a:t>
            </a:fld>
            <a:endParaRPr lang="en-US" dirty="0"/>
          </a:p>
        </p:txBody>
      </p:sp>
      <p:cxnSp>
        <p:nvCxnSpPr>
          <p:cNvPr id="11" name="Straight Connector 10"/>
          <p:cNvCxnSpPr/>
          <p:nvPr/>
        </p:nvCxnSpPr>
        <p:spPr>
          <a:xfrm rot="5400000">
            <a:off x="3741949" y="4045691"/>
            <a:ext cx="4709160" cy="1059"/>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19844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9CD4847-11EF-4466-A8AD-85CDB7B49118}" type="datetime2">
              <a:rPr lang="en-US" smtClean="0"/>
              <a:pPr/>
              <a:t>Thursday, September 26, 2019</a:t>
            </a:fld>
            <a:endParaRPr lang="en-US" dirty="0"/>
          </a:p>
        </p:txBody>
      </p:sp>
      <p:sp>
        <p:nvSpPr>
          <p:cNvPr id="4" name="Footer Placeholder 3"/>
          <p:cNvSpPr>
            <a:spLocks noGrp="1"/>
          </p:cNvSpPr>
          <p:nvPr>
            <p:ph type="ftr" sz="quarter" idx="11"/>
          </p:nvPr>
        </p:nvSpPr>
        <p:spPr/>
        <p:txBody>
          <a:bodyPr/>
          <a:lstStyle/>
          <a:p>
            <a:pPr algn="r"/>
            <a:endParaRPr lang="en-US" dirty="0"/>
          </a:p>
        </p:txBody>
      </p:sp>
      <p:sp>
        <p:nvSpPr>
          <p:cNvPr id="5" name="Slide Number Placeholder 4"/>
          <p:cNvSpPr>
            <a:spLocks noGrp="1"/>
          </p:cNvSpPr>
          <p:nvPr>
            <p:ph type="sldNum" sz="quarter" idx="12"/>
          </p:nvPr>
        </p:nvSpPr>
        <p:spPr/>
        <p:txBody>
          <a:bodyPr/>
          <a:lstStyle/>
          <a:p>
            <a:fld id="{0CFEC368-1D7A-4F81-ABF6-AE0E36BAF64C}" type="slidenum">
              <a:rPr lang="en-US" smtClean="0"/>
              <a:pPr/>
              <a:t>‹#›</a:t>
            </a:fld>
            <a:endParaRPr lang="en-US" dirty="0"/>
          </a:p>
        </p:txBody>
      </p:sp>
    </p:spTree>
    <p:extLst>
      <p:ext uri="{BB962C8B-B14F-4D97-AF65-F5344CB8AC3E}">
        <p14:creationId xmlns:p14="http://schemas.microsoft.com/office/powerpoint/2010/main" val="736888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68457A-3AB9-4880-8A0C-9F8524491207}" type="datetime2">
              <a:rPr lang="en-US" smtClean="0"/>
              <a:pPr/>
              <a:t>Thursday, September 26, 2019</a:t>
            </a:fld>
            <a:endParaRPr lang="en-US" dirty="0"/>
          </a:p>
        </p:txBody>
      </p:sp>
      <p:sp>
        <p:nvSpPr>
          <p:cNvPr id="3" name="Footer Placeholder 2"/>
          <p:cNvSpPr>
            <a:spLocks noGrp="1"/>
          </p:cNvSpPr>
          <p:nvPr>
            <p:ph type="ftr" sz="quarter" idx="11"/>
          </p:nvPr>
        </p:nvSpPr>
        <p:spPr/>
        <p:txBody>
          <a:bodyPr/>
          <a:lstStyle/>
          <a:p>
            <a:pPr algn="r"/>
            <a:endParaRPr lang="en-US" dirty="0"/>
          </a:p>
        </p:txBody>
      </p:sp>
      <p:sp>
        <p:nvSpPr>
          <p:cNvPr id="4" name="Slide Number Placeholder 3"/>
          <p:cNvSpPr>
            <a:spLocks noGrp="1"/>
          </p:cNvSpPr>
          <p:nvPr>
            <p:ph type="sldNum" sz="quarter" idx="12"/>
          </p:nvPr>
        </p:nvSpPr>
        <p:spPr/>
        <p:txBody>
          <a:bodyPr/>
          <a:lstStyle/>
          <a:p>
            <a:fld id="{0CFEC368-1D7A-4F81-ABF6-AE0E36BAF64C}" type="slidenum">
              <a:rPr lang="en-US" smtClean="0"/>
              <a:pPr/>
              <a:t>‹#›</a:t>
            </a:fld>
            <a:endParaRPr lang="en-US" dirty="0"/>
          </a:p>
        </p:txBody>
      </p:sp>
    </p:spTree>
    <p:extLst>
      <p:ext uri="{BB962C8B-B14F-4D97-AF65-F5344CB8AC3E}">
        <p14:creationId xmlns:p14="http://schemas.microsoft.com/office/powerpoint/2010/main" val="31647382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792080"/>
            <a:ext cx="2852928" cy="1261872"/>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3962400" y="792080"/>
            <a:ext cx="7620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1" y="2130553"/>
            <a:ext cx="2852928"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FE976D3-5B7F-4300-ABED-C91F1B2AE209}" type="datetime2">
              <a:rPr lang="en-US" smtClean="0"/>
              <a:pPr/>
              <a:t>Thursday, September 26, 2019</a:t>
            </a:fld>
            <a:endParaRPr lang="en-US" dirty="0"/>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dirty="0"/>
          </a:p>
        </p:txBody>
      </p:sp>
      <p:cxnSp>
        <p:nvCxnSpPr>
          <p:cNvPr id="9" name="Straight Connector 8"/>
          <p:cNvCxnSpPr/>
          <p:nvPr/>
        </p:nvCxnSpPr>
        <p:spPr>
          <a:xfrm rot="5400000">
            <a:off x="912152" y="3579942"/>
            <a:ext cx="5577840" cy="211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89038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792480"/>
            <a:ext cx="2856907" cy="1264920"/>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3811480" y="838201"/>
            <a:ext cx="787252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609600" y="2133600"/>
            <a:ext cx="2852928"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BDC1E59-17DD-41CE-97CA-624A472382D4}" type="datetime2">
              <a:rPr lang="en-US" smtClean="0"/>
              <a:pPr/>
              <a:t>Thursday, September 26, 2019</a:t>
            </a:fld>
            <a:endParaRPr lang="en-US" dirty="0"/>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dirty="0"/>
          </a:p>
        </p:txBody>
      </p:sp>
    </p:spTree>
    <p:extLst>
      <p:ext uri="{BB962C8B-B14F-4D97-AF65-F5344CB8AC3E}">
        <p14:creationId xmlns:p14="http://schemas.microsoft.com/office/powerpoint/2010/main" val="12277621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CC057FC-95B6-4D89-AFDA-ABA33EE921E5}" type="datetime2">
              <a:rPr lang="en-US" smtClean="0"/>
              <a:pPr/>
              <a:t>Thursday, September 26, 2019</a:t>
            </a:fld>
            <a:endParaRPr lang="en-US" dirty="0"/>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dirty="0"/>
          </a:p>
        </p:txBody>
      </p:sp>
    </p:spTree>
    <p:extLst>
      <p:ext uri="{BB962C8B-B14F-4D97-AF65-F5344CB8AC3E}">
        <p14:creationId xmlns:p14="http://schemas.microsoft.com/office/powerpoint/2010/main" val="12518259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609600"/>
            <a:ext cx="2743200" cy="5867400"/>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609600" y="609600"/>
            <a:ext cx="80264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C4549AC-EB31-477F-92A9-B1988E232878}" type="datetime2">
              <a:rPr lang="en-US" smtClean="0"/>
              <a:pPr/>
              <a:t>Thursday, September 26, 2019</a:t>
            </a:fld>
            <a:endParaRPr lang="en-US" dirty="0"/>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dirty="0"/>
          </a:p>
        </p:txBody>
      </p:sp>
    </p:spTree>
    <p:extLst>
      <p:ext uri="{BB962C8B-B14F-4D97-AF65-F5344CB8AC3E}">
        <p14:creationId xmlns:p14="http://schemas.microsoft.com/office/powerpoint/2010/main" val="17418390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15471D90-27FD-4468-B60C-1749DAF7B999}" type="datetime2">
              <a:rPr lang="en-US"/>
              <a:pPr>
                <a:defRPr/>
              </a:pPr>
              <a:t>Thursday, September 26, 2019</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9016C814-40BC-46D0-A8C3-9D2318B2B413}" type="slidenum">
              <a:rPr lang="en-US"/>
              <a:pPr>
                <a:defRPr/>
              </a:pPr>
              <a:t>‹#›</a:t>
            </a:fld>
            <a:endParaRPr lang="en-US" dirty="0"/>
          </a:p>
        </p:txBody>
      </p:sp>
    </p:spTree>
    <p:extLst>
      <p:ext uri="{BB962C8B-B14F-4D97-AF65-F5344CB8AC3E}">
        <p14:creationId xmlns:p14="http://schemas.microsoft.com/office/powerpoint/2010/main" val="30400511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rot="5400000">
            <a:off x="3742796" y="4045480"/>
            <a:ext cx="4708525" cy="211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600" y="1676400"/>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39840" y="1676400"/>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3984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6"/>
          <p:cNvSpPr>
            <a:spLocks noGrp="1"/>
          </p:cNvSpPr>
          <p:nvPr>
            <p:ph type="dt" sz="half" idx="10"/>
          </p:nvPr>
        </p:nvSpPr>
        <p:spPr/>
        <p:txBody>
          <a:bodyPr/>
          <a:lstStyle>
            <a:lvl1pPr>
              <a:defRPr/>
            </a:lvl1pPr>
          </a:lstStyle>
          <a:p>
            <a:pPr>
              <a:defRPr/>
            </a:pPr>
            <a:fld id="{4AE6E7C8-38E0-45EB-B7DF-AA978E3A7A34}" type="datetime2">
              <a:rPr lang="en-US"/>
              <a:pPr>
                <a:defRPr/>
              </a:pPr>
              <a:t>Thursday, September 26, 2019</a:t>
            </a:fld>
            <a:endParaRPr lang="en-US" dirty="0"/>
          </a:p>
        </p:txBody>
      </p:sp>
      <p:sp>
        <p:nvSpPr>
          <p:cNvPr id="9" name="Footer Placeholder 7"/>
          <p:cNvSpPr>
            <a:spLocks noGrp="1"/>
          </p:cNvSpPr>
          <p:nvPr>
            <p:ph type="ftr" sz="quarter" idx="11"/>
          </p:nvPr>
        </p:nvSpPr>
        <p:spPr/>
        <p:txBody>
          <a:bodyPr/>
          <a:lstStyle>
            <a:lvl1pPr>
              <a:defRPr/>
            </a:lvl1pPr>
          </a:lstStyle>
          <a:p>
            <a:pPr>
              <a:defRPr/>
            </a:pPr>
            <a:endParaRPr lang="en-US" dirty="0"/>
          </a:p>
        </p:txBody>
      </p:sp>
      <p:sp>
        <p:nvSpPr>
          <p:cNvPr id="10" name="Slide Number Placeholder 8"/>
          <p:cNvSpPr>
            <a:spLocks noGrp="1"/>
          </p:cNvSpPr>
          <p:nvPr>
            <p:ph type="sldNum" sz="quarter" idx="12"/>
          </p:nvPr>
        </p:nvSpPr>
        <p:spPr/>
        <p:txBody>
          <a:bodyPr/>
          <a:lstStyle>
            <a:lvl1pPr>
              <a:defRPr/>
            </a:lvl1pPr>
          </a:lstStyle>
          <a:p>
            <a:pPr>
              <a:defRPr/>
            </a:pPr>
            <a:fld id="{9D9696A2-6431-4F90-98CE-77071C1F3F0E}" type="slidenum">
              <a:rPr lang="en-US"/>
              <a:pPr>
                <a:defRPr/>
              </a:pPr>
              <a:t>‹#›</a:t>
            </a:fld>
            <a:endParaRPr lang="en-US" dirty="0"/>
          </a:p>
        </p:txBody>
      </p:sp>
    </p:spTree>
    <p:extLst>
      <p:ext uri="{BB962C8B-B14F-4D97-AF65-F5344CB8AC3E}">
        <p14:creationId xmlns:p14="http://schemas.microsoft.com/office/powerpoint/2010/main" val="1087382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7451B331-4B49-45CE-85D0-743E7C76037B}" type="datetime2">
              <a:rPr lang="en-US"/>
              <a:pPr>
                <a:defRPr/>
              </a:pPr>
              <a:t>Thursday, September 26, 2019</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D0A68755-545F-4F52-BB8D-34A06755936A}" type="slidenum">
              <a:rPr lang="en-US"/>
              <a:pPr>
                <a:defRPr/>
              </a:pPr>
              <a:t>‹#›</a:t>
            </a:fld>
            <a:endParaRPr lang="en-US" dirty="0"/>
          </a:p>
        </p:txBody>
      </p:sp>
    </p:spTree>
    <p:extLst>
      <p:ext uri="{BB962C8B-B14F-4D97-AF65-F5344CB8AC3E}">
        <p14:creationId xmlns:p14="http://schemas.microsoft.com/office/powerpoint/2010/main" val="27430270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2B63F26-93A0-4296-B3C7-B0D157FD43C4}" type="datetime2">
              <a:rPr lang="en-US"/>
              <a:pPr>
                <a:defRPr/>
              </a:pPr>
              <a:t>Thursday, September 26, 2019</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53F0D1F7-246E-4B4D-915D-7BBAF2DD17BC}" type="slidenum">
              <a:rPr lang="en-US"/>
              <a:pPr>
                <a:defRPr/>
              </a:pPr>
              <a:t>‹#›</a:t>
            </a:fld>
            <a:endParaRPr lang="en-US" dirty="0"/>
          </a:p>
        </p:txBody>
      </p:sp>
    </p:spTree>
    <p:extLst>
      <p:ext uri="{BB962C8B-B14F-4D97-AF65-F5344CB8AC3E}">
        <p14:creationId xmlns:p14="http://schemas.microsoft.com/office/powerpoint/2010/main" val="32827020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cxnSp>
        <p:nvCxnSpPr>
          <p:cNvPr id="5" name="Straight Connector 4"/>
          <p:cNvCxnSpPr/>
          <p:nvPr/>
        </p:nvCxnSpPr>
        <p:spPr>
          <a:xfrm rot="5400000">
            <a:off x="911754" y="3580343"/>
            <a:ext cx="5578475" cy="211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09600" y="792080"/>
            <a:ext cx="2852928" cy="1261872"/>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3962400" y="792080"/>
            <a:ext cx="7620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1" y="2130553"/>
            <a:ext cx="2852928"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4"/>
          <p:cNvSpPr>
            <a:spLocks noGrp="1"/>
          </p:cNvSpPr>
          <p:nvPr>
            <p:ph type="dt" sz="half" idx="10"/>
          </p:nvPr>
        </p:nvSpPr>
        <p:spPr/>
        <p:txBody>
          <a:bodyPr/>
          <a:lstStyle>
            <a:lvl1pPr>
              <a:defRPr/>
            </a:lvl1pPr>
          </a:lstStyle>
          <a:p>
            <a:pPr>
              <a:defRPr/>
            </a:pPr>
            <a:fld id="{515B2775-05E4-4758-B848-621D0714D905}" type="datetime2">
              <a:rPr lang="en-US"/>
              <a:pPr>
                <a:defRPr/>
              </a:pPr>
              <a:t>Thursday, September 26, 2019</a:t>
            </a:fld>
            <a:endParaRPr lang="en-US" dirty="0"/>
          </a:p>
        </p:txBody>
      </p:sp>
      <p:sp>
        <p:nvSpPr>
          <p:cNvPr id="7" name="Footer Placeholder 5"/>
          <p:cNvSpPr>
            <a:spLocks noGrp="1"/>
          </p:cNvSpPr>
          <p:nvPr>
            <p:ph type="ftr" sz="quarter" idx="11"/>
          </p:nvPr>
        </p:nvSpPr>
        <p:spPr/>
        <p:txBody>
          <a:bodyPr/>
          <a:lstStyle>
            <a:lvl1pPr>
              <a:defRPr/>
            </a:lvl1pPr>
          </a:lstStyle>
          <a:p>
            <a:pPr>
              <a:defRPr/>
            </a:pPr>
            <a:endParaRPr lang="en-US" dirty="0"/>
          </a:p>
        </p:txBody>
      </p:sp>
      <p:sp>
        <p:nvSpPr>
          <p:cNvPr id="8" name="Slide Number Placeholder 6"/>
          <p:cNvSpPr>
            <a:spLocks noGrp="1"/>
          </p:cNvSpPr>
          <p:nvPr>
            <p:ph type="sldNum" sz="quarter" idx="12"/>
          </p:nvPr>
        </p:nvSpPr>
        <p:spPr/>
        <p:txBody>
          <a:bodyPr/>
          <a:lstStyle>
            <a:lvl1pPr>
              <a:defRPr/>
            </a:lvl1pPr>
          </a:lstStyle>
          <a:p>
            <a:pPr>
              <a:defRPr/>
            </a:pPr>
            <a:fld id="{132BACCF-070E-40F2-9168-7145DBCA1418}" type="slidenum">
              <a:rPr lang="en-US"/>
              <a:pPr>
                <a:defRPr/>
              </a:pPr>
              <a:t>‹#›</a:t>
            </a:fld>
            <a:endParaRPr lang="en-US" dirty="0"/>
          </a:p>
        </p:txBody>
      </p:sp>
    </p:spTree>
    <p:extLst>
      <p:ext uri="{BB962C8B-B14F-4D97-AF65-F5344CB8AC3E}">
        <p14:creationId xmlns:p14="http://schemas.microsoft.com/office/powerpoint/2010/main" val="3052913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792480"/>
            <a:ext cx="2856907" cy="1264920"/>
          </a:xfrm>
        </p:spPr>
        <p:txBody>
          <a:bodyPr anchor="b"/>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3811480" y="838201"/>
            <a:ext cx="787252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Drag picture to placeholder or click icon to add</a:t>
            </a:r>
          </a:p>
        </p:txBody>
      </p:sp>
      <p:sp>
        <p:nvSpPr>
          <p:cNvPr id="4" name="Text Placeholder 3"/>
          <p:cNvSpPr>
            <a:spLocks noGrp="1"/>
          </p:cNvSpPr>
          <p:nvPr>
            <p:ph type="body" sz="half" idx="2"/>
          </p:nvPr>
        </p:nvSpPr>
        <p:spPr>
          <a:xfrm>
            <a:off x="609600" y="2133600"/>
            <a:ext cx="2852928"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5C7FE78-8E03-4852-ABAB-32A73E9CF35A}" type="datetime2">
              <a:rPr lang="en-US"/>
              <a:pPr>
                <a:defRPr/>
              </a:pPr>
              <a:t>Thursday, September 26, 2019</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6222077C-E156-4610-86C6-FFDCFBB3FB21}" type="slidenum">
              <a:rPr lang="en-US"/>
              <a:pPr>
                <a:defRPr/>
              </a:pPr>
              <a:t>‹#›</a:t>
            </a:fld>
            <a:endParaRPr lang="en-US" dirty="0"/>
          </a:p>
        </p:txBody>
      </p:sp>
    </p:spTree>
    <p:extLst>
      <p:ext uri="{BB962C8B-B14F-4D97-AF65-F5344CB8AC3E}">
        <p14:creationId xmlns:p14="http://schemas.microsoft.com/office/powerpoint/2010/main" val="37849918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663"/>
            <a:ext cx="12192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2" name="Title Placeholder 1"/>
          <p:cNvSpPr>
            <a:spLocks noGrp="1"/>
          </p:cNvSpPr>
          <p:nvPr>
            <p:ph type="title"/>
          </p:nvPr>
        </p:nvSpPr>
        <p:spPr>
          <a:xfrm>
            <a:off x="609600" y="533400"/>
            <a:ext cx="10972800" cy="990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1028" name="Text Placeholder 2"/>
          <p:cNvSpPr>
            <a:spLocks noGrp="1"/>
          </p:cNvSpPr>
          <p:nvPr>
            <p:ph type="body" idx="1"/>
          </p:nvPr>
        </p:nvSpPr>
        <p:spPr bwMode="auto">
          <a:xfrm>
            <a:off x="609600" y="1600200"/>
            <a:ext cx="109728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p:nvPr/>
        </p:nvSpPr>
        <p:spPr>
          <a:xfrm>
            <a:off x="0" y="1"/>
            <a:ext cx="12192000" cy="365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4" name="Date Placeholder 3"/>
          <p:cNvSpPr>
            <a:spLocks noGrp="1"/>
          </p:cNvSpPr>
          <p:nvPr>
            <p:ph type="dt" sz="half" idx="2"/>
          </p:nvPr>
        </p:nvSpPr>
        <p:spPr>
          <a:xfrm>
            <a:off x="609600" y="19051"/>
            <a:ext cx="3860800" cy="328613"/>
          </a:xfrm>
          <a:prstGeom prst="rect">
            <a:avLst/>
          </a:prstGeom>
        </p:spPr>
        <p:txBody>
          <a:bodyPr vert="horz" lIns="91440" tIns="45720" rIns="91440" bIns="45720" rtlCol="0" anchor="ctr"/>
          <a:lstStyle>
            <a:lvl1pPr algn="l" fontAlgn="auto">
              <a:spcBef>
                <a:spcPts val="0"/>
              </a:spcBef>
              <a:spcAft>
                <a:spcPts val="0"/>
              </a:spcAft>
              <a:defRPr sz="1200" smtClean="0">
                <a:solidFill>
                  <a:srgbClr val="FFFFFF"/>
                </a:solidFill>
                <a:latin typeface="+mn-lt"/>
                <a:ea typeface="+mn-ea"/>
                <a:cs typeface="+mn-cs"/>
              </a:defRPr>
            </a:lvl1pPr>
          </a:lstStyle>
          <a:p>
            <a:pPr>
              <a:defRPr/>
            </a:pPr>
            <a:fld id="{211C0565-A44B-44E0-A887-C2ADE0B54789}" type="datetime2">
              <a:rPr lang="en-US"/>
              <a:pPr>
                <a:defRPr/>
              </a:pPr>
              <a:t>Thursday, September 26, 2019</a:t>
            </a:fld>
            <a:endParaRPr lang="en-US" dirty="0"/>
          </a:p>
        </p:txBody>
      </p:sp>
      <p:sp>
        <p:nvSpPr>
          <p:cNvPr id="5" name="Footer Placeholder 4"/>
          <p:cNvSpPr>
            <a:spLocks noGrp="1"/>
          </p:cNvSpPr>
          <p:nvPr>
            <p:ph type="ftr" sz="quarter" idx="3"/>
          </p:nvPr>
        </p:nvSpPr>
        <p:spPr>
          <a:xfrm>
            <a:off x="4572000" y="19051"/>
            <a:ext cx="5486400" cy="328613"/>
          </a:xfrm>
          <a:prstGeom prst="rect">
            <a:avLst/>
          </a:prstGeom>
        </p:spPr>
        <p:txBody>
          <a:bodyPr vert="horz" lIns="91440" tIns="45720" rIns="91440" bIns="45720" rtlCol="0" anchor="ctr"/>
          <a:lstStyle>
            <a:lvl1pPr algn="r" fontAlgn="auto">
              <a:spcBef>
                <a:spcPts val="0"/>
              </a:spcBef>
              <a:spcAft>
                <a:spcPts val="0"/>
              </a:spcAft>
              <a:defRPr sz="1200" dirty="0">
                <a:solidFill>
                  <a:srgbClr val="FFFFFF"/>
                </a:solidFill>
                <a:latin typeface="+mn-lt"/>
                <a:ea typeface="+mn-ea"/>
                <a:cs typeface="+mn-cs"/>
              </a:defRPr>
            </a:lvl1pPr>
          </a:lstStyle>
          <a:p>
            <a:pPr>
              <a:defRPr/>
            </a:pPr>
            <a:endParaRPr lang="en-US" dirty="0"/>
          </a:p>
        </p:txBody>
      </p:sp>
      <p:sp>
        <p:nvSpPr>
          <p:cNvPr id="6" name="Slide Number Placeholder 5"/>
          <p:cNvSpPr>
            <a:spLocks noGrp="1"/>
          </p:cNvSpPr>
          <p:nvPr>
            <p:ph type="sldNum" sz="quarter" idx="4"/>
          </p:nvPr>
        </p:nvSpPr>
        <p:spPr>
          <a:xfrm>
            <a:off x="10160000" y="19051"/>
            <a:ext cx="1422400" cy="328613"/>
          </a:xfrm>
          <a:prstGeom prst="rect">
            <a:avLst/>
          </a:prstGeom>
        </p:spPr>
        <p:txBody>
          <a:bodyPr vert="horz" lIns="91440" tIns="45720" rIns="91440" bIns="45720" rtlCol="0" anchor="ctr"/>
          <a:lstStyle>
            <a:lvl1pPr algn="l" fontAlgn="auto">
              <a:spcBef>
                <a:spcPts val="0"/>
              </a:spcBef>
              <a:spcAft>
                <a:spcPts val="0"/>
              </a:spcAft>
              <a:defRPr sz="1400" b="1" smtClean="0">
                <a:solidFill>
                  <a:srgbClr val="FFFFFF"/>
                </a:solidFill>
                <a:latin typeface="+mn-lt"/>
                <a:ea typeface="+mn-ea"/>
                <a:cs typeface="+mn-cs"/>
              </a:defRPr>
            </a:lvl1pPr>
          </a:lstStyle>
          <a:p>
            <a:pPr>
              <a:defRPr/>
            </a:pPr>
            <a:fld id="{EC3721E8-9C32-479D-96C1-67413B93FE65}" type="slidenum">
              <a:rPr lang="en-US"/>
              <a:pPr>
                <a:defRPr/>
              </a:pPr>
              <a:t>‹#›</a:t>
            </a:fld>
            <a:endParaRPr lang="en-US" dirty="0"/>
          </a:p>
        </p:txBody>
      </p:sp>
    </p:spTree>
    <p:extLst>
      <p:ext uri="{BB962C8B-B14F-4D97-AF65-F5344CB8AC3E}">
        <p14:creationId xmlns:p14="http://schemas.microsoft.com/office/powerpoint/2010/main" val="1224968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rtl="0" fontAlgn="base">
        <a:spcBef>
          <a:spcPct val="0"/>
        </a:spcBef>
        <a:spcAft>
          <a:spcPct val="0"/>
        </a:spcAft>
        <a:defRPr sz="4000" kern="1200" spc="-100">
          <a:solidFill>
            <a:schemeClr val="tx2"/>
          </a:solidFill>
          <a:latin typeface="+mj-lt"/>
          <a:ea typeface="ＭＳ Ｐゴシック" pitchFamily="127" charset="-128"/>
          <a:cs typeface="ＭＳ Ｐゴシック" pitchFamily="127" charset="-128"/>
        </a:defRPr>
      </a:lvl1pPr>
      <a:lvl2pPr algn="l" rtl="0" fontAlgn="base">
        <a:spcBef>
          <a:spcPct val="0"/>
        </a:spcBef>
        <a:spcAft>
          <a:spcPct val="0"/>
        </a:spcAft>
        <a:defRPr sz="4000">
          <a:solidFill>
            <a:schemeClr val="tx2"/>
          </a:solidFill>
          <a:latin typeface="Arial" pitchFamily="127" charset="0"/>
          <a:ea typeface="ＭＳ Ｐゴシック" pitchFamily="127" charset="-128"/>
          <a:cs typeface="ＭＳ Ｐゴシック" pitchFamily="127" charset="-128"/>
        </a:defRPr>
      </a:lvl2pPr>
      <a:lvl3pPr algn="l" rtl="0" fontAlgn="base">
        <a:spcBef>
          <a:spcPct val="0"/>
        </a:spcBef>
        <a:spcAft>
          <a:spcPct val="0"/>
        </a:spcAft>
        <a:defRPr sz="4000">
          <a:solidFill>
            <a:schemeClr val="tx2"/>
          </a:solidFill>
          <a:latin typeface="Arial" pitchFamily="127" charset="0"/>
          <a:ea typeface="ＭＳ Ｐゴシック" pitchFamily="127" charset="-128"/>
          <a:cs typeface="ＭＳ Ｐゴシック" pitchFamily="127" charset="-128"/>
        </a:defRPr>
      </a:lvl3pPr>
      <a:lvl4pPr algn="l" rtl="0" fontAlgn="base">
        <a:spcBef>
          <a:spcPct val="0"/>
        </a:spcBef>
        <a:spcAft>
          <a:spcPct val="0"/>
        </a:spcAft>
        <a:defRPr sz="4000">
          <a:solidFill>
            <a:schemeClr val="tx2"/>
          </a:solidFill>
          <a:latin typeface="Arial" pitchFamily="127" charset="0"/>
          <a:ea typeface="ＭＳ Ｐゴシック" pitchFamily="127" charset="-128"/>
          <a:cs typeface="ＭＳ Ｐゴシック" pitchFamily="127" charset="-128"/>
        </a:defRPr>
      </a:lvl4pPr>
      <a:lvl5pPr algn="l" rtl="0" fontAlgn="base">
        <a:spcBef>
          <a:spcPct val="0"/>
        </a:spcBef>
        <a:spcAft>
          <a:spcPct val="0"/>
        </a:spcAft>
        <a:defRPr sz="4000">
          <a:solidFill>
            <a:schemeClr val="tx2"/>
          </a:solidFill>
          <a:latin typeface="Arial" pitchFamily="127" charset="0"/>
          <a:ea typeface="ＭＳ Ｐゴシック" pitchFamily="127" charset="-128"/>
          <a:cs typeface="ＭＳ Ｐゴシック" pitchFamily="127" charset="-128"/>
        </a:defRPr>
      </a:lvl5pPr>
      <a:lvl6pPr marL="457200" algn="l" rtl="0" fontAlgn="base">
        <a:spcBef>
          <a:spcPct val="0"/>
        </a:spcBef>
        <a:spcAft>
          <a:spcPct val="0"/>
        </a:spcAft>
        <a:defRPr sz="4000">
          <a:solidFill>
            <a:schemeClr val="tx2"/>
          </a:solidFill>
          <a:latin typeface="Arial" pitchFamily="127" charset="0"/>
          <a:ea typeface="ＭＳ Ｐゴシック" pitchFamily="127" charset="-128"/>
          <a:cs typeface="ＭＳ Ｐゴシック" pitchFamily="127" charset="-128"/>
        </a:defRPr>
      </a:lvl6pPr>
      <a:lvl7pPr marL="914400" algn="l" rtl="0" fontAlgn="base">
        <a:spcBef>
          <a:spcPct val="0"/>
        </a:spcBef>
        <a:spcAft>
          <a:spcPct val="0"/>
        </a:spcAft>
        <a:defRPr sz="4000">
          <a:solidFill>
            <a:schemeClr val="tx2"/>
          </a:solidFill>
          <a:latin typeface="Arial" pitchFamily="127" charset="0"/>
          <a:ea typeface="ＭＳ Ｐゴシック" pitchFamily="127" charset="-128"/>
          <a:cs typeface="ＭＳ Ｐゴシック" pitchFamily="127" charset="-128"/>
        </a:defRPr>
      </a:lvl7pPr>
      <a:lvl8pPr marL="1371600" algn="l" rtl="0" fontAlgn="base">
        <a:spcBef>
          <a:spcPct val="0"/>
        </a:spcBef>
        <a:spcAft>
          <a:spcPct val="0"/>
        </a:spcAft>
        <a:defRPr sz="4000">
          <a:solidFill>
            <a:schemeClr val="tx2"/>
          </a:solidFill>
          <a:latin typeface="Arial" pitchFamily="127" charset="0"/>
          <a:ea typeface="ＭＳ Ｐゴシック" pitchFamily="127" charset="-128"/>
          <a:cs typeface="ＭＳ Ｐゴシック" pitchFamily="127" charset="-128"/>
        </a:defRPr>
      </a:lvl8pPr>
      <a:lvl9pPr marL="1828800" algn="l" rtl="0" fontAlgn="base">
        <a:spcBef>
          <a:spcPct val="0"/>
        </a:spcBef>
        <a:spcAft>
          <a:spcPct val="0"/>
        </a:spcAft>
        <a:defRPr sz="4000">
          <a:solidFill>
            <a:schemeClr val="tx2"/>
          </a:solidFill>
          <a:latin typeface="Arial" pitchFamily="127" charset="0"/>
          <a:ea typeface="ＭＳ Ｐゴシック" pitchFamily="127" charset="-128"/>
          <a:cs typeface="ＭＳ Ｐゴシック" pitchFamily="127" charset="-128"/>
        </a:defRPr>
      </a:lvl9pPr>
    </p:titleStyle>
    <p:bodyStyle>
      <a:lvl1pPr marL="182563" indent="-182563" algn="l" rtl="0" fontAlgn="base">
        <a:spcBef>
          <a:spcPct val="20000"/>
        </a:spcBef>
        <a:spcAft>
          <a:spcPct val="0"/>
        </a:spcAft>
        <a:buClr>
          <a:schemeClr val="accent1"/>
        </a:buClr>
        <a:buSzPct val="85000"/>
        <a:buFont typeface="Arial" pitchFamily="127" charset="0"/>
        <a:buChar char="•"/>
        <a:defRPr sz="2400" kern="1200">
          <a:solidFill>
            <a:schemeClr val="tx1"/>
          </a:solidFill>
          <a:latin typeface="+mn-lt"/>
          <a:ea typeface="ＭＳ Ｐゴシック" pitchFamily="127" charset="-128"/>
          <a:cs typeface="ＭＳ Ｐゴシック" pitchFamily="127" charset="-128"/>
        </a:defRPr>
      </a:lvl1pPr>
      <a:lvl2pPr marL="457200" indent="-182563" algn="l" rtl="0" fontAlgn="base">
        <a:spcBef>
          <a:spcPct val="20000"/>
        </a:spcBef>
        <a:spcAft>
          <a:spcPct val="0"/>
        </a:spcAft>
        <a:buClr>
          <a:schemeClr val="accent1"/>
        </a:buClr>
        <a:buSzPct val="85000"/>
        <a:buFont typeface="Arial" pitchFamily="127" charset="0"/>
        <a:buChar char="•"/>
        <a:defRPr sz="2000" kern="1200">
          <a:solidFill>
            <a:schemeClr val="tx1"/>
          </a:solidFill>
          <a:latin typeface="+mn-lt"/>
          <a:ea typeface="ＭＳ Ｐゴシック" pitchFamily="127" charset="-128"/>
          <a:cs typeface="+mn-cs"/>
        </a:defRPr>
      </a:lvl2pPr>
      <a:lvl3pPr marL="730250" indent="-182563" algn="l" rtl="0" fontAlgn="base">
        <a:spcBef>
          <a:spcPct val="20000"/>
        </a:spcBef>
        <a:spcAft>
          <a:spcPct val="0"/>
        </a:spcAft>
        <a:buClr>
          <a:schemeClr val="accent1"/>
        </a:buClr>
        <a:buSzPct val="90000"/>
        <a:buFont typeface="Arial" pitchFamily="127" charset="0"/>
        <a:buChar char="•"/>
        <a:defRPr kern="1200">
          <a:solidFill>
            <a:schemeClr val="tx1"/>
          </a:solidFill>
          <a:latin typeface="+mn-lt"/>
          <a:ea typeface="ＭＳ Ｐゴシック" pitchFamily="127" charset="-128"/>
          <a:cs typeface="+mn-cs"/>
        </a:defRPr>
      </a:lvl3pPr>
      <a:lvl4pPr marL="1004888" indent="-182563" algn="l" rtl="0" fontAlgn="base">
        <a:spcBef>
          <a:spcPct val="20000"/>
        </a:spcBef>
        <a:spcAft>
          <a:spcPct val="0"/>
        </a:spcAft>
        <a:buClr>
          <a:schemeClr val="accent1"/>
        </a:buClr>
        <a:buFont typeface="Arial" pitchFamily="127" charset="0"/>
        <a:buChar char="•"/>
        <a:defRPr sz="1600" kern="1200">
          <a:solidFill>
            <a:schemeClr val="tx1"/>
          </a:solidFill>
          <a:latin typeface="+mn-lt"/>
          <a:ea typeface="ＭＳ Ｐゴシック" pitchFamily="127" charset="-128"/>
          <a:cs typeface="+mn-cs"/>
        </a:defRPr>
      </a:lvl4pPr>
      <a:lvl5pPr marL="1187450" indent="-136525" algn="l" rtl="0" fontAlgn="base">
        <a:spcBef>
          <a:spcPct val="20000"/>
        </a:spcBef>
        <a:spcAft>
          <a:spcPct val="0"/>
        </a:spcAft>
        <a:buClr>
          <a:schemeClr val="accent1"/>
        </a:buClr>
        <a:buSzPct val="100000"/>
        <a:buFont typeface="Arial" pitchFamily="127" charset="0"/>
        <a:buChar char="•"/>
        <a:defRPr sz="1400" kern="1200">
          <a:solidFill>
            <a:schemeClr val="tx1"/>
          </a:solidFill>
          <a:latin typeface="+mn-lt"/>
          <a:ea typeface="ＭＳ Ｐゴシック" pitchFamily="127" charset="-128"/>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dirty="0"/>
              <a:t>Title</a:t>
            </a:r>
          </a:p>
        </p:txBody>
      </p:sp>
      <p:sp>
        <p:nvSpPr>
          <p:cNvPr id="3" name="Text Placeholder 2"/>
          <p:cNvSpPr>
            <a:spLocks noGrp="1"/>
          </p:cNvSpPr>
          <p:nvPr>
            <p:ph type="body" idx="1"/>
          </p:nvPr>
        </p:nvSpPr>
        <p:spPr>
          <a:xfrm>
            <a:off x="838200" y="1825625"/>
            <a:ext cx="10515600" cy="378628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DBEE4A-B035-4D8D-BBC3-FFD35027E98F}" type="slidenum">
              <a:rPr lang="en-US" smtClean="0"/>
              <a:pPr/>
              <a:t>‹#›</a:t>
            </a:fld>
            <a:endParaRPr lang="en-US" dirty="0"/>
          </a:p>
        </p:txBody>
      </p:sp>
      <p:pic>
        <p:nvPicPr>
          <p:cNvPr id="7" name="Picture 6"/>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838200" y="5921817"/>
            <a:ext cx="2999480" cy="434535"/>
          </a:xfrm>
          <a:prstGeom prst="rect">
            <a:avLst/>
          </a:prstGeom>
        </p:spPr>
      </p:pic>
    </p:spTree>
    <p:extLst>
      <p:ext uri="{BB962C8B-B14F-4D97-AF65-F5344CB8AC3E}">
        <p14:creationId xmlns:p14="http://schemas.microsoft.com/office/powerpoint/2010/main" val="218697597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hf hdr="0" ftr="0" dt="0"/>
  <p:txStyles>
    <p:titleStyle>
      <a:lvl1pPr algn="ctr" defTabSz="914400" rtl="0" eaLnBrk="1" latinLnBrk="0" hangingPunct="1">
        <a:lnSpc>
          <a:spcPct val="90000"/>
        </a:lnSpc>
        <a:spcBef>
          <a:spcPct val="0"/>
        </a:spcBef>
        <a:buNone/>
        <a:defRPr sz="4400" kern="1200">
          <a:solidFill>
            <a:srgbClr val="0367AC"/>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rgbClr val="0367AC"/>
          </a:solidFill>
          <a:latin typeface="+mn-lt"/>
          <a:ea typeface="+mn-ea"/>
          <a:cs typeface="+mn-cs"/>
        </a:defRPr>
      </a:lvl1pPr>
      <a:lvl2pPr marL="685800" indent="-228600" algn="l" defTabSz="914400" rtl="0" eaLnBrk="1" latinLnBrk="0" hangingPunct="1">
        <a:lnSpc>
          <a:spcPct val="90000"/>
        </a:lnSpc>
        <a:spcBef>
          <a:spcPts val="500"/>
        </a:spcBef>
        <a:buSzPct val="75000"/>
        <a:buFont typeface="Wingdings" panose="05000000000000000000" pitchFamily="2" charset="2"/>
        <a:buChar char="§"/>
        <a:defRPr sz="2400" kern="1200">
          <a:solidFill>
            <a:srgbClr val="545454"/>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367AC"/>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3200" kern="1200">
          <a:solidFill>
            <a:srgbClr val="0367AC"/>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3200" kern="1200">
          <a:solidFill>
            <a:srgbClr val="C4681A"/>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12192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Placeholder 1"/>
          <p:cNvSpPr>
            <a:spLocks noGrp="1"/>
          </p:cNvSpPr>
          <p:nvPr>
            <p:ph type="title"/>
          </p:nvPr>
        </p:nvSpPr>
        <p:spPr>
          <a:xfrm>
            <a:off x="609600" y="533400"/>
            <a:ext cx="10972800" cy="990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0"/>
            <a:ext cx="10972800" cy="4876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0" y="0"/>
            <a:ext cx="12192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 name="Date Placeholder 3"/>
          <p:cNvSpPr>
            <a:spLocks noGrp="1"/>
          </p:cNvSpPr>
          <p:nvPr>
            <p:ph type="dt" sz="half" idx="2"/>
          </p:nvPr>
        </p:nvSpPr>
        <p:spPr>
          <a:xfrm>
            <a:off x="609600" y="18288"/>
            <a:ext cx="3860800" cy="329184"/>
          </a:xfrm>
          <a:prstGeom prst="rect">
            <a:avLst/>
          </a:prstGeom>
        </p:spPr>
        <p:txBody>
          <a:bodyPr vert="horz" lIns="91440" tIns="45720" rIns="91440" bIns="45720" rtlCol="0" anchor="ctr"/>
          <a:lstStyle>
            <a:lvl1pPr algn="l">
              <a:defRPr sz="1200">
                <a:solidFill>
                  <a:srgbClr val="FFFFFF"/>
                </a:solidFill>
              </a:defRPr>
            </a:lvl1pPr>
          </a:lstStyle>
          <a:p>
            <a:fld id="{A80CB818-7379-467D-8E76-EF9D9074A26C}" type="datetime2">
              <a:rPr lang="en-US" smtClean="0"/>
              <a:pPr/>
              <a:t>Thursday, September 26, 2019</a:t>
            </a:fld>
            <a:endParaRPr lang="en-US" dirty="0"/>
          </a:p>
        </p:txBody>
      </p:sp>
      <p:sp>
        <p:nvSpPr>
          <p:cNvPr id="5" name="Footer Placeholder 4"/>
          <p:cNvSpPr>
            <a:spLocks noGrp="1"/>
          </p:cNvSpPr>
          <p:nvPr>
            <p:ph type="ftr" sz="quarter" idx="3"/>
          </p:nvPr>
        </p:nvSpPr>
        <p:spPr>
          <a:xfrm>
            <a:off x="4572000" y="18288"/>
            <a:ext cx="5486400" cy="329184"/>
          </a:xfrm>
          <a:prstGeom prst="rect">
            <a:avLst/>
          </a:prstGeom>
        </p:spPr>
        <p:txBody>
          <a:bodyPr vert="horz" lIns="91440" tIns="45720" rIns="91440" bIns="45720" rtlCol="0" anchor="ctr"/>
          <a:lstStyle>
            <a:lvl1pPr algn="ctr">
              <a:defRPr sz="1200">
                <a:solidFill>
                  <a:srgbClr val="FFFFFF"/>
                </a:solidFill>
              </a:defRPr>
            </a:lvl1pPr>
          </a:lstStyle>
          <a:p>
            <a:pPr algn="r"/>
            <a:endParaRPr lang="en-US" dirty="0"/>
          </a:p>
        </p:txBody>
      </p:sp>
      <p:sp>
        <p:nvSpPr>
          <p:cNvPr id="6" name="Slide Number Placeholder 5"/>
          <p:cNvSpPr>
            <a:spLocks noGrp="1"/>
          </p:cNvSpPr>
          <p:nvPr>
            <p:ph type="sldNum" sz="quarter" idx="4"/>
          </p:nvPr>
        </p:nvSpPr>
        <p:spPr>
          <a:xfrm>
            <a:off x="10160000" y="18288"/>
            <a:ext cx="1422400" cy="329184"/>
          </a:xfrm>
          <a:prstGeom prst="rect">
            <a:avLst/>
          </a:prstGeom>
        </p:spPr>
        <p:txBody>
          <a:bodyPr vert="horz" lIns="91440" tIns="45720" rIns="91440" bIns="45720" rtlCol="0" anchor="ctr"/>
          <a:lstStyle>
            <a:lvl1pPr algn="l">
              <a:defRPr sz="1400" b="1">
                <a:solidFill>
                  <a:srgbClr val="FFFFFF"/>
                </a:solidFill>
              </a:defRPr>
            </a:lvl1pPr>
          </a:lstStyle>
          <a:p>
            <a:fld id="{0CFEC368-1D7A-4F81-ABF6-AE0E36BAF64C}" type="slidenum">
              <a:rPr lang="en-US" smtClean="0"/>
              <a:pPr/>
              <a:t>‹#›</a:t>
            </a:fld>
            <a:endParaRPr lang="en-US" dirty="0"/>
          </a:p>
        </p:txBody>
      </p:sp>
    </p:spTree>
    <p:extLst>
      <p:ext uri="{BB962C8B-B14F-4D97-AF65-F5344CB8AC3E}">
        <p14:creationId xmlns:p14="http://schemas.microsoft.com/office/powerpoint/2010/main" val="378615033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hf sldNum="0" hdr="0" ftr="0" dt="0"/>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ltcombudsman.org/uploads/files/support/CMS-20067_Behavioral-Emotional.pdf" TargetMode="External"/><Relationship Id="rId2" Type="http://schemas.openxmlformats.org/officeDocument/2006/relationships/image" Target="../media/image17.emf"/><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3" Type="http://schemas.openxmlformats.org/officeDocument/2006/relationships/hyperlink" Target="https://www.cms.gov/Medicare/Provider-Enrollment-and-Certification/GuidanceforLawsAndRegulations/Nursing-Homes.html" TargetMode="External"/><Relationship Id="rId2" Type="http://schemas.openxmlformats.org/officeDocument/2006/relationships/hyperlink" Target="file:///C:\Users\Admin\Desktop\Revised_Interpretive_Guidelines_with_Clickable_TOC.pdf" TargetMode="Externa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hyperlink" Target="https://ltcombudsman.org/uploads/files/support/Appendix_PP_-_Transfer-Discharge.pdf" TargetMode="External"/><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s://creativecommons.org/licenses/by-nc-sa/3.0/" TargetMode="External"/><Relationship Id="rId4" Type="http://schemas.openxmlformats.org/officeDocument/2006/relationships/hyperlink" Target="http://geriatricsforcaregivers.net/check-older-adult-for-health-safety-problems"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s://creativecommons.org/licenses/by-nc-sa/3.0/" TargetMode="External"/><Relationship Id="rId4" Type="http://schemas.openxmlformats.org/officeDocument/2006/relationships/hyperlink" Target="http://somelikeithot-somelikeitnot.blogspot.com/2007_11_01_archive.html"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3" Type="http://schemas.openxmlformats.org/officeDocument/2006/relationships/hyperlink" Target="https://www.cms.gov/medicare/provider-enrollment-and-certification/guidanceforlawsandregulations/nursing-homes.html" TargetMode="External"/><Relationship Id="rId2" Type="http://schemas.openxmlformats.org/officeDocument/2006/relationships/image" Target="../media/image19.emf"/><Relationship Id="rId1" Type="http://schemas.openxmlformats.org/officeDocument/2006/relationships/slideLayout" Target="../slideLayouts/slideLayout3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3" Type="http://schemas.openxmlformats.org/officeDocument/2006/relationships/hyperlink" Target="https://www.cms.gov/medicare/provider-enrollment-and-certification/guidanceforlawsandregulations/nursing-homes.html" TargetMode="External"/><Relationship Id="rId2" Type="http://schemas.openxmlformats.org/officeDocument/2006/relationships/image" Target="../media/image20.png"/><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hyperlink" Target="http://www.theconsumervoice.org/" TargetMode="External"/><Relationship Id="rId7"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32.xml"/><Relationship Id="rId6" Type="http://schemas.openxmlformats.org/officeDocument/2006/relationships/image" Target="../media/image22.jpeg"/><Relationship Id="rId5" Type="http://schemas.openxmlformats.org/officeDocument/2006/relationships/hyperlink" Target="https://twitter.com/ConsumerVoices" TargetMode="External"/><Relationship Id="rId4" Type="http://schemas.openxmlformats.org/officeDocument/2006/relationships/hyperlink" Target="https://www.facebook.com/theconsumervoice/"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hyperlink" Target="file:///C:\Users\Admin\Desktop\Revised_Interpretive_Guidelines_with_Clickable_TOC.pdf" TargetMode="External"/><Relationship Id="rId1" Type="http://schemas.openxmlformats.org/officeDocument/2006/relationships/slideLayout" Target="../slideLayouts/slideLayout27.xml"/></Relationships>
</file>

<file path=ppt/slides/_rels/slide60.xml.rels><?xml version="1.0" encoding="UTF-8" standalone="yes"?>
<Relationships xmlns="http://schemas.openxmlformats.org/package/2006/relationships"><Relationship Id="rId2" Type="http://schemas.openxmlformats.org/officeDocument/2006/relationships/hyperlink" Target="mailto:ecarlson@justiceinaging.org" TargetMode="Externa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hyperlink" Target="http://www.duperrin.com/2014/02/11/bonne-nouvelle-11-des-employes-francais-utilisent-la-collaboration-sociale/" TargetMode="External"/><Relationship Id="rId2" Type="http://schemas.openxmlformats.org/officeDocument/2006/relationships/image" Target="../media/image25.jpg"/><Relationship Id="rId1" Type="http://schemas.openxmlformats.org/officeDocument/2006/relationships/slideLayout" Target="../slideLayouts/slideLayout6.xml"/><Relationship Id="rId4" Type="http://schemas.openxmlformats.org/officeDocument/2006/relationships/hyperlink" Target="https://creativecommons.org/licenses/by-nc/3.0/"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https://hackernoon.com/13-major-challenges-faced-while-building-a-community-experts-roundup-e3a59aa28fbf" TargetMode="External"/><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www.integrity-trader.com/news/138/three-unique-challenges-faced-by-local-builders-merchants/" TargetMode="Externa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hyperlink" Target="http://stimwrx.com/case-studies/" TargetMode="External"/><Relationship Id="rId2" Type="http://schemas.openxmlformats.org/officeDocument/2006/relationships/image" Target="../media/image28.jp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s://lwarc.org/schedule/fet-advocacy-steps-the-essentials/"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7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www.vikingmergers.com/blog/2015/everything-you-need-to-know-about-selling-a-legal-practice/" TargetMode="External"/></Relationships>
</file>

<file path=ppt/slides/_rels/slide74.xml.rels><?xml version="1.0" encoding="UTF-8" standalone="yes"?>
<Relationships xmlns="http://schemas.openxmlformats.org/package/2006/relationships"><Relationship Id="rId3" Type="http://schemas.openxmlformats.org/officeDocument/2006/relationships/hyperlink" Target="https://www.smart-energy.com/news/african-utility-week-takeaways/" TargetMode="External"/><Relationship Id="rId2" Type="http://schemas.openxmlformats.org/officeDocument/2006/relationships/image" Target="../media/image34.jp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https://theconsumervoice.org/uploads/files/issues/Revised_Interpretive_Guidelines_with_Clickable_TOC.pdf" TargetMode="External"/><Relationship Id="rId2" Type="http://schemas.openxmlformats.org/officeDocument/2006/relationships/image" Target="../media/image14.emf"/><Relationship Id="rId1" Type="http://schemas.openxmlformats.org/officeDocument/2006/relationships/slideLayout" Target="../slideLayouts/slideLayout3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hyperlink" Target="https://ltcombudsman.org/issues/transfer-discharge#norc"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ltcombudsman.org/issues/transfer-discharge" TargetMode="Externa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hyperlink" Target="https://ltcombudsman.org/state_home/state_support/discharge-notices"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84.xml.rels><?xml version="1.0" encoding="UTF-8" standalone="yes"?>
<Relationships xmlns="http://schemas.openxmlformats.org/package/2006/relationships"><Relationship Id="rId3" Type="http://schemas.openxmlformats.org/officeDocument/2006/relationships/hyperlink" Target="https://ltcombudsman.org/state_home/state_support/ombudsman-learning-collaborative"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85.xml.rels><?xml version="1.0" encoding="UTF-8" standalone="yes"?>
<Relationships xmlns="http://schemas.openxmlformats.org/package/2006/relationships"><Relationship Id="rId3" Type="http://schemas.openxmlformats.org/officeDocument/2006/relationships/hyperlink" Target="https://ltcombudsman.org/issues/transfer-discharge#norc" TargetMode="External"/><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0.emf"/><Relationship Id="rId5" Type="http://schemas.openxmlformats.org/officeDocument/2006/relationships/hyperlink" Target="https://consumervoice.mrooms.net/" TargetMode="External"/><Relationship Id="rId4" Type="http://schemas.openxmlformats.org/officeDocument/2006/relationships/image" Target="../media/image39.png"/></Relationships>
</file>

<file path=ppt/slides/_rels/slide86.xml.rels><?xml version="1.0" encoding="UTF-8" standalone="yes"?>
<Relationships xmlns="http://schemas.openxmlformats.org/package/2006/relationships"><Relationship Id="rId3" Type="http://schemas.openxmlformats.org/officeDocument/2006/relationships/hyperlink" Target="mailto:ecarlson@justiceinaging.org"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hyperlink" Target="mailto:jfreschi@fsconsultinghelps.com" TargetMode="External"/><Relationship Id="rId5" Type="http://schemas.openxmlformats.org/officeDocument/2006/relationships/hyperlink" Target="mailto:rgrant@theconsumervoice.org" TargetMode="External"/><Relationship Id="rId4" Type="http://schemas.openxmlformats.org/officeDocument/2006/relationships/hyperlink" Target="mailto:aoveralllaib@theconsumervoice.org" TargetMode="External"/></Relationships>
</file>

<file path=ppt/slides/_rels/slide87.xml.rels><?xml version="1.0" encoding="UTF-8" standalone="yes"?>
<Relationships xmlns="http://schemas.openxmlformats.org/package/2006/relationships"><Relationship Id="rId8" Type="http://schemas.openxmlformats.org/officeDocument/2006/relationships/image" Target="../media/image42.jpg"/><Relationship Id="rId3" Type="http://schemas.openxmlformats.org/officeDocument/2006/relationships/image" Target="../media/image10.png"/><Relationship Id="rId7" Type="http://schemas.openxmlformats.org/officeDocument/2006/relationships/hyperlink" Target="http://www.twitter.com/ConsumerVoices" TargetMode="External"/><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41.jpg"/><Relationship Id="rId5" Type="http://schemas.openxmlformats.org/officeDocument/2006/relationships/hyperlink" Target="https://www.facebook.com/theconsumervoice" TargetMode="External"/><Relationship Id="rId10" Type="http://schemas.openxmlformats.org/officeDocument/2006/relationships/image" Target="../media/image44.svg"/><Relationship Id="rId4" Type="http://schemas.openxmlformats.org/officeDocument/2006/relationships/hyperlink" Target="http://www.ltcombudsman.org/" TargetMode="External"/><Relationship Id="rId9" Type="http://schemas.openxmlformats.org/officeDocument/2006/relationships/image" Target="../media/image43.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865313"/>
            <a:ext cx="10454326" cy="1433513"/>
          </a:xfrm>
        </p:spPr>
        <p:txBody>
          <a:bodyPr/>
          <a:lstStyle/>
          <a:p>
            <a:r>
              <a:rPr lang="en-US" sz="2800" b="1" dirty="0"/>
              <a:t>Advocacy Tools and Successful Practices to Protect Residents from Nursing Facility-Initiated Discharges </a:t>
            </a:r>
            <a:endParaRPr lang="en-US" sz="2800" dirty="0"/>
          </a:p>
        </p:txBody>
      </p:sp>
      <p:sp>
        <p:nvSpPr>
          <p:cNvPr id="3" name="Subtitle 2"/>
          <p:cNvSpPr>
            <a:spLocks noGrp="1"/>
          </p:cNvSpPr>
          <p:nvPr>
            <p:ph type="subTitle" idx="1"/>
          </p:nvPr>
        </p:nvSpPr>
        <p:spPr/>
        <p:txBody>
          <a:bodyPr/>
          <a:lstStyle/>
          <a:p>
            <a:r>
              <a:rPr lang="en-US" b="1" i="1" dirty="0">
                <a:solidFill>
                  <a:srgbClr val="002060"/>
                </a:solidFill>
              </a:rPr>
              <a:t>Ombudsman Learning Collaborative to Protect Residents Against Nursing Facility-Initiated Discharges</a:t>
            </a:r>
          </a:p>
          <a:p>
            <a:endParaRPr lang="en-US" b="1" i="1" dirty="0">
              <a:solidFill>
                <a:srgbClr val="002060"/>
              </a:solidFill>
            </a:endParaRPr>
          </a:p>
          <a:p>
            <a:endParaRPr lang="en-US" b="1" i="1" dirty="0">
              <a:solidFill>
                <a:srgbClr val="002060"/>
              </a:solidFill>
            </a:endParaRPr>
          </a:p>
          <a:p>
            <a:r>
              <a:rPr lang="en-US" sz="1800" i="1" dirty="0">
                <a:solidFill>
                  <a:srgbClr val="002060"/>
                </a:solidFill>
              </a:rPr>
              <a:t>September 25, 2019</a:t>
            </a:r>
            <a:endParaRPr lang="en-US" sz="1800" i="1" dirty="0">
              <a:solidFill>
                <a:schemeClr val="tx1"/>
              </a:solidFill>
            </a:endParaRPr>
          </a:p>
        </p:txBody>
      </p:sp>
      <p:pic>
        <p:nvPicPr>
          <p:cNvPr id="4" name="Picture 4" descr="NORClogo"/>
          <p:cNvPicPr>
            <a:picLocks noChangeAspect="1" noChangeArrowheads="1"/>
          </p:cNvPicPr>
          <p:nvPr/>
        </p:nvPicPr>
        <p:blipFill>
          <a:blip r:embed="rId3" cstate="print"/>
          <a:srcRect/>
          <a:stretch>
            <a:fillRect/>
          </a:stretch>
        </p:blipFill>
        <p:spPr bwMode="auto">
          <a:xfrm>
            <a:off x="1752600" y="465138"/>
            <a:ext cx="8686800" cy="1400175"/>
          </a:xfrm>
          <a:prstGeom prst="rect">
            <a:avLst/>
          </a:prstGeom>
          <a:noFill/>
          <a:ln w="9525">
            <a:noFill/>
            <a:miter lim="800000"/>
            <a:headEnd/>
            <a:tailEnd/>
          </a:ln>
        </p:spPr>
      </p:pic>
    </p:spTree>
    <p:extLst>
      <p:ext uri="{BB962C8B-B14F-4D97-AF65-F5344CB8AC3E}">
        <p14:creationId xmlns:p14="http://schemas.microsoft.com/office/powerpoint/2010/main" val="33330995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4A9553-E336-41B8-A27A-E2F72B7A47B7}"/>
              </a:ext>
            </a:extLst>
          </p:cNvPr>
          <p:cNvPicPr>
            <a:picLocks noChangeAspect="1"/>
          </p:cNvPicPr>
          <p:nvPr/>
        </p:nvPicPr>
        <p:blipFill>
          <a:blip r:embed="rId2"/>
          <a:stretch>
            <a:fillRect/>
          </a:stretch>
        </p:blipFill>
        <p:spPr>
          <a:xfrm>
            <a:off x="2330484" y="508246"/>
            <a:ext cx="7531031" cy="5841508"/>
          </a:xfrm>
          <a:prstGeom prst="rect">
            <a:avLst/>
          </a:prstGeom>
          <a:ln>
            <a:solidFill>
              <a:schemeClr val="tx1"/>
            </a:solidFill>
          </a:ln>
        </p:spPr>
      </p:pic>
      <p:sp>
        <p:nvSpPr>
          <p:cNvPr id="4" name="TextBox 3">
            <a:extLst>
              <a:ext uri="{FF2B5EF4-FFF2-40B4-BE49-F238E27FC236}">
                <a16:creationId xmlns:a16="http://schemas.microsoft.com/office/drawing/2014/main" id="{AF76DCFD-E53B-4FC1-873E-03F738B0D665}"/>
              </a:ext>
            </a:extLst>
          </p:cNvPr>
          <p:cNvSpPr txBox="1"/>
          <p:nvPr/>
        </p:nvSpPr>
        <p:spPr>
          <a:xfrm>
            <a:off x="2278602" y="6418556"/>
            <a:ext cx="763479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hlinkClick r:id="rId3"/>
              </a:rPr>
              <a:t>https://ltcombudsman.org/uploads/files/support/CMS-20067_Behavioral-Emotional.pdf</a:t>
            </a:r>
            <a:r>
              <a:rPr kumimoji="0" lang="en-US" sz="1400" b="0" i="0" u="none" strike="noStrike" kern="1200" cap="none" spc="0" normalizeH="0" baseline="0" noProof="0" dirty="0">
                <a:ln>
                  <a:noFill/>
                </a:ln>
                <a:solidFill>
                  <a:prstClr val="black"/>
                </a:solidFill>
                <a:effectLst/>
                <a:uLnTx/>
                <a:uFillTx/>
                <a:latin typeface="Arial"/>
                <a:ea typeface="+mn-ea"/>
                <a:cs typeface="+mn-cs"/>
              </a:rPr>
              <a:t> </a:t>
            </a:r>
          </a:p>
        </p:txBody>
      </p:sp>
    </p:spTree>
    <p:extLst>
      <p:ext uri="{BB962C8B-B14F-4D97-AF65-F5344CB8AC3E}">
        <p14:creationId xmlns:p14="http://schemas.microsoft.com/office/powerpoint/2010/main" val="8638677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877FE-2CB6-410D-87CA-9C2BF9AD5EC6}"/>
              </a:ext>
            </a:extLst>
          </p:cNvPr>
          <p:cNvSpPr>
            <a:spLocks noGrp="1"/>
          </p:cNvSpPr>
          <p:nvPr>
            <p:ph type="title"/>
          </p:nvPr>
        </p:nvSpPr>
        <p:spPr/>
        <p:txBody>
          <a:bodyPr/>
          <a:lstStyle/>
          <a:p>
            <a:r>
              <a:rPr lang="en-US" b="1" dirty="0">
                <a:solidFill>
                  <a:schemeClr val="tx1"/>
                </a:solidFill>
              </a:rPr>
              <a:t>Links</a:t>
            </a:r>
            <a:r>
              <a:rPr lang="en-US" b="1" dirty="0"/>
              <a:t> </a:t>
            </a:r>
          </a:p>
        </p:txBody>
      </p:sp>
      <p:sp>
        <p:nvSpPr>
          <p:cNvPr id="3" name="Content Placeholder 2">
            <a:extLst>
              <a:ext uri="{FF2B5EF4-FFF2-40B4-BE49-F238E27FC236}">
                <a16:creationId xmlns:a16="http://schemas.microsoft.com/office/drawing/2014/main" id="{ED5F00B4-D587-49F3-B829-171293CA5EC6}"/>
              </a:ext>
            </a:extLst>
          </p:cNvPr>
          <p:cNvSpPr>
            <a:spLocks noGrp="1"/>
          </p:cNvSpPr>
          <p:nvPr>
            <p:ph idx="1"/>
          </p:nvPr>
        </p:nvSpPr>
        <p:spPr/>
        <p:txBody>
          <a:bodyPr/>
          <a:lstStyle/>
          <a:p>
            <a:pPr marL="0" indent="0">
              <a:buNone/>
            </a:pPr>
            <a:r>
              <a:rPr lang="en-US" sz="3200" dirty="0"/>
              <a:t>Appendix PP</a:t>
            </a:r>
            <a:endParaRPr lang="en-US" sz="3200" u="sng" dirty="0">
              <a:hlinkClick r:id="rId2" action="ppaction://hlinkfile"/>
            </a:endParaRPr>
          </a:p>
          <a:p>
            <a:r>
              <a:rPr lang="en-US" dirty="0">
                <a:hlinkClick r:id="rId2" action="ppaction://hlinkfile"/>
              </a:rPr>
              <a:t>file:///C:/Users/Admin/Desktop/Revised_Interpretive_Guidelines_with_Clickable_TOC.pdf</a:t>
            </a:r>
            <a:endParaRPr lang="en-US" dirty="0"/>
          </a:p>
          <a:p>
            <a:pPr marL="0" indent="0">
              <a:buNone/>
            </a:pPr>
            <a:endParaRPr lang="en-US" dirty="0"/>
          </a:p>
          <a:p>
            <a:pPr marL="0" indent="0">
              <a:buNone/>
            </a:pPr>
            <a:r>
              <a:rPr lang="en-US" sz="3200" dirty="0"/>
              <a:t>Critical Element Pathways</a:t>
            </a:r>
          </a:p>
          <a:p>
            <a:r>
              <a:rPr lang="en-US" u="sng" dirty="0">
                <a:hlinkClick r:id="rId3"/>
              </a:rPr>
              <a:t>https://www.cms.gov/Medicare/Provider-Enrollment-and-Certification/GuidanceforLawsAndRegulations/Nursing-Homes.html</a:t>
            </a:r>
            <a:endParaRPr lang="en-US" dirty="0"/>
          </a:p>
          <a:p>
            <a:pPr marL="0" indent="0">
              <a:buNone/>
            </a:pPr>
            <a:endParaRPr lang="en-US" dirty="0"/>
          </a:p>
        </p:txBody>
      </p:sp>
    </p:spTree>
    <p:extLst>
      <p:ext uri="{BB962C8B-B14F-4D97-AF65-F5344CB8AC3E}">
        <p14:creationId xmlns:p14="http://schemas.microsoft.com/office/powerpoint/2010/main" val="993839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0B1CA-1C95-4E98-807F-180560027F44}"/>
              </a:ext>
            </a:extLst>
          </p:cNvPr>
          <p:cNvSpPr>
            <a:spLocks noGrp="1"/>
          </p:cNvSpPr>
          <p:nvPr>
            <p:ph type="title"/>
          </p:nvPr>
        </p:nvSpPr>
        <p:spPr>
          <a:xfrm>
            <a:off x="609600" y="533400"/>
            <a:ext cx="10972800" cy="879021"/>
          </a:xfrm>
        </p:spPr>
        <p:txBody>
          <a:bodyPr>
            <a:normAutofit fontScale="90000"/>
          </a:bodyPr>
          <a:lstStyle/>
          <a:p>
            <a:pPr lvl="0"/>
            <a:br>
              <a:rPr lang="en-US" dirty="0"/>
            </a:br>
            <a:r>
              <a:rPr lang="en-US" sz="4400" b="1" dirty="0">
                <a:solidFill>
                  <a:schemeClr val="tx1"/>
                </a:solidFill>
              </a:rPr>
              <a:t>Handout</a:t>
            </a:r>
            <a:br>
              <a:rPr lang="en-US" dirty="0"/>
            </a:br>
            <a:br>
              <a:rPr lang="en-US" dirty="0"/>
            </a:br>
            <a:endParaRPr lang="en-US" dirty="0"/>
          </a:p>
        </p:txBody>
      </p:sp>
      <p:sp>
        <p:nvSpPr>
          <p:cNvPr id="5" name="Rectangle 4">
            <a:extLst>
              <a:ext uri="{FF2B5EF4-FFF2-40B4-BE49-F238E27FC236}">
                <a16:creationId xmlns:a16="http://schemas.microsoft.com/office/drawing/2014/main" id="{0687525A-AD1B-4DEE-8F3D-C04B40E17494}"/>
              </a:ext>
            </a:extLst>
          </p:cNvPr>
          <p:cNvSpPr/>
          <p:nvPr/>
        </p:nvSpPr>
        <p:spPr>
          <a:xfrm>
            <a:off x="1050470" y="6075193"/>
            <a:ext cx="10091057"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sng"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sng"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hlinkClick r:id="rId2"/>
              </a:rPr>
              <a:t>https://ltcombudsman.org/uploads/files/support/Appendix_PP_-_Transfer-Discharge.pdf</a:t>
            </a:r>
            <a:r>
              <a:rPr kumimoji="0" lang="en-US" sz="1200" b="0" i="0" u="none" strike="noStrike" kern="1200" cap="none" spc="0" normalizeH="0" baseline="0" noProof="0" dirty="0">
                <a:ln>
                  <a:noFill/>
                </a:ln>
                <a:solidFill>
                  <a:prstClr val="black"/>
                </a:solidFill>
                <a:effectLst/>
                <a:uLnTx/>
                <a:uFillTx/>
                <a:latin typeface="Arial"/>
                <a:ea typeface="+mn-ea"/>
                <a:cs typeface="+mn-cs"/>
              </a:rPr>
              <a:t> </a:t>
            </a:r>
          </a:p>
        </p:txBody>
      </p:sp>
      <p:pic>
        <p:nvPicPr>
          <p:cNvPr id="6" name="Content Placeholder 5">
            <a:extLst>
              <a:ext uri="{FF2B5EF4-FFF2-40B4-BE49-F238E27FC236}">
                <a16:creationId xmlns:a16="http://schemas.microsoft.com/office/drawing/2014/main" id="{81143D78-9117-45BA-AE5E-5A3A962A96D9}"/>
              </a:ext>
            </a:extLst>
          </p:cNvPr>
          <p:cNvPicPr>
            <a:picLocks noGrp="1" noChangeAspect="1"/>
          </p:cNvPicPr>
          <p:nvPr>
            <p:ph idx="1"/>
          </p:nvPr>
        </p:nvPicPr>
        <p:blipFill>
          <a:blip r:embed="rId3"/>
          <a:stretch>
            <a:fillRect/>
          </a:stretch>
        </p:blipFill>
        <p:spPr>
          <a:xfrm>
            <a:off x="3961124" y="782807"/>
            <a:ext cx="4269751" cy="5541793"/>
          </a:xfrm>
          <a:prstGeom prst="rect">
            <a:avLst/>
          </a:prstGeom>
          <a:ln>
            <a:solidFill>
              <a:schemeClr val="tx1"/>
            </a:solidFill>
          </a:ln>
        </p:spPr>
      </p:pic>
    </p:spTree>
    <p:extLst>
      <p:ext uri="{BB962C8B-B14F-4D97-AF65-F5344CB8AC3E}">
        <p14:creationId xmlns:p14="http://schemas.microsoft.com/office/powerpoint/2010/main" val="6825132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chemeClr val="tx1"/>
                </a:solidFill>
              </a:rPr>
              <a:t>Reason: Resident’s Welfare and Needs Cannot be Met in the Facility</a:t>
            </a:r>
          </a:p>
        </p:txBody>
      </p:sp>
      <p:sp>
        <p:nvSpPr>
          <p:cNvPr id="5" name="Content Placeholder 4"/>
          <p:cNvSpPr>
            <a:spLocks noGrp="1"/>
          </p:cNvSpPr>
          <p:nvPr>
            <p:ph idx="1"/>
          </p:nvPr>
        </p:nvSpPr>
        <p:spPr>
          <a:xfrm>
            <a:off x="609600" y="2148840"/>
            <a:ext cx="10972800" cy="3906520"/>
          </a:xfrm>
        </p:spPr>
        <p:txBody>
          <a:bodyPr/>
          <a:lstStyle/>
          <a:p>
            <a:pPr marL="0" indent="0">
              <a:buNone/>
            </a:pPr>
            <a:r>
              <a:rPr lang="en-US" sz="3200" dirty="0"/>
              <a:t>Scenario:</a:t>
            </a:r>
          </a:p>
          <a:p>
            <a:pPr marL="274637" lvl="1" indent="0">
              <a:buNone/>
            </a:pPr>
            <a:r>
              <a:rPr lang="en-US" sz="2800" dirty="0"/>
              <a:t>Mr. W has a traumatic brain injury and has difficulty thinking, understanding and concentrating.  He is impulsive, restless, and verbally aggressive.  Facility issued a 30-day notice stating they cannot meet his needs.  Mr. W does not want to leave the nursing home and requests Ombudsman assistance.</a:t>
            </a:r>
          </a:p>
        </p:txBody>
      </p:sp>
    </p:spTree>
    <p:extLst>
      <p:ext uri="{BB962C8B-B14F-4D97-AF65-F5344CB8AC3E}">
        <p14:creationId xmlns:p14="http://schemas.microsoft.com/office/powerpoint/2010/main" val="37415895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C0F35-4D1B-4596-96BF-898520EA9403}"/>
              </a:ext>
            </a:extLst>
          </p:cNvPr>
          <p:cNvSpPr>
            <a:spLocks noGrp="1"/>
          </p:cNvSpPr>
          <p:nvPr>
            <p:ph type="title"/>
          </p:nvPr>
        </p:nvSpPr>
        <p:spPr>
          <a:xfrm>
            <a:off x="609600" y="533400"/>
            <a:ext cx="10972800" cy="1189264"/>
          </a:xfrm>
        </p:spPr>
        <p:txBody>
          <a:bodyPr>
            <a:noAutofit/>
          </a:bodyPr>
          <a:lstStyle/>
          <a:p>
            <a:r>
              <a:rPr lang="en-US" sz="3600" b="1" dirty="0">
                <a:solidFill>
                  <a:schemeClr val="tx1"/>
                </a:solidFill>
              </a:rPr>
              <a:t>Prevent eviction:  </a:t>
            </a:r>
            <a:br>
              <a:rPr lang="en-US" sz="3600" b="1" dirty="0">
                <a:solidFill>
                  <a:schemeClr val="tx1"/>
                </a:solidFill>
              </a:rPr>
            </a:br>
            <a:r>
              <a:rPr lang="en-US" sz="3600" b="1" dirty="0">
                <a:solidFill>
                  <a:schemeClr val="tx1"/>
                </a:solidFill>
              </a:rPr>
              <a:t>Encourage resident to file an appeal</a:t>
            </a:r>
          </a:p>
        </p:txBody>
      </p:sp>
      <p:sp>
        <p:nvSpPr>
          <p:cNvPr id="3" name="Content Placeholder 2">
            <a:extLst>
              <a:ext uri="{FF2B5EF4-FFF2-40B4-BE49-F238E27FC236}">
                <a16:creationId xmlns:a16="http://schemas.microsoft.com/office/drawing/2014/main" id="{B62364A1-5F13-43D4-AD7D-E16CC8E812F7}"/>
              </a:ext>
            </a:extLst>
          </p:cNvPr>
          <p:cNvSpPr>
            <a:spLocks noGrp="1"/>
          </p:cNvSpPr>
          <p:nvPr>
            <p:ph idx="1"/>
          </p:nvPr>
        </p:nvSpPr>
        <p:spPr>
          <a:xfrm>
            <a:off x="609600" y="1910443"/>
            <a:ext cx="10972800" cy="4073979"/>
          </a:xfrm>
        </p:spPr>
        <p:txBody>
          <a:bodyPr/>
          <a:lstStyle/>
          <a:p>
            <a:r>
              <a:rPr lang="en-US" dirty="0"/>
              <a:t>Regulation:  Facility cannot transfer/discharge a resident while the appeal is pending (except in certain situations) </a:t>
            </a:r>
          </a:p>
          <a:p>
            <a:pPr lvl="1"/>
            <a:r>
              <a:rPr lang="en-US" dirty="0"/>
              <a:t>F622	  483.15(c)(1)(ii)    	 		Handout:  p. 156 </a:t>
            </a:r>
          </a:p>
          <a:p>
            <a:pPr marL="274637" lvl="1" indent="0">
              <a:buNone/>
            </a:pPr>
            <a:endParaRPr lang="en-US" dirty="0"/>
          </a:p>
          <a:p>
            <a:r>
              <a:rPr lang="en-US" dirty="0"/>
              <a:t>Guidance:  When a resident chooses to appeal his or her discharge from the facility, the facility may not discharge the resident while the appeal is pending. </a:t>
            </a:r>
          </a:p>
          <a:p>
            <a:pPr lvl="1"/>
            <a:r>
              <a:rPr lang="en-US" dirty="0"/>
              <a:t>F622						Handout p. 159 </a:t>
            </a:r>
          </a:p>
        </p:txBody>
      </p:sp>
    </p:spTree>
    <p:extLst>
      <p:ext uri="{BB962C8B-B14F-4D97-AF65-F5344CB8AC3E}">
        <p14:creationId xmlns:p14="http://schemas.microsoft.com/office/powerpoint/2010/main" val="17977784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955D2-CB7A-4E91-ACF6-724C2D4F6833}"/>
              </a:ext>
            </a:extLst>
          </p:cNvPr>
          <p:cNvSpPr>
            <a:spLocks noGrp="1"/>
          </p:cNvSpPr>
          <p:nvPr>
            <p:ph type="title"/>
          </p:nvPr>
        </p:nvSpPr>
        <p:spPr>
          <a:xfrm>
            <a:off x="609600" y="449317"/>
            <a:ext cx="10972800" cy="677918"/>
          </a:xfrm>
        </p:spPr>
        <p:txBody>
          <a:bodyPr>
            <a:normAutofit fontScale="90000"/>
          </a:bodyPr>
          <a:lstStyle/>
          <a:p>
            <a:br>
              <a:rPr lang="en-US" sz="3600" dirty="0"/>
            </a:br>
            <a:br>
              <a:rPr lang="en-US" sz="3600" dirty="0"/>
            </a:br>
            <a:r>
              <a:rPr lang="en-US" sz="4400" b="1" dirty="0">
                <a:solidFill>
                  <a:schemeClr val="tx1"/>
                </a:solidFill>
              </a:rPr>
              <a:t>Disclosure of Limitations</a:t>
            </a:r>
            <a:br>
              <a:rPr lang="en-US" b="1" dirty="0">
                <a:solidFill>
                  <a:schemeClr val="tx2">
                    <a:lumMod val="75000"/>
                    <a:lumOff val="25000"/>
                  </a:schemeClr>
                </a:solidFill>
              </a:rPr>
            </a:br>
            <a:br>
              <a:rPr lang="en-US" dirty="0"/>
            </a:br>
            <a:endParaRPr lang="en-US" dirty="0"/>
          </a:p>
        </p:txBody>
      </p:sp>
      <p:sp>
        <p:nvSpPr>
          <p:cNvPr id="3" name="Content Placeholder 2">
            <a:extLst>
              <a:ext uri="{FF2B5EF4-FFF2-40B4-BE49-F238E27FC236}">
                <a16:creationId xmlns:a16="http://schemas.microsoft.com/office/drawing/2014/main" id="{41C2913E-6559-4E1D-9DD8-2E1CB14AA965}"/>
              </a:ext>
            </a:extLst>
          </p:cNvPr>
          <p:cNvSpPr>
            <a:spLocks noGrp="1"/>
          </p:cNvSpPr>
          <p:nvPr>
            <p:ph idx="1"/>
          </p:nvPr>
        </p:nvSpPr>
        <p:spPr>
          <a:xfrm>
            <a:off x="609600" y="1292773"/>
            <a:ext cx="10972800" cy="5115910"/>
          </a:xfrm>
        </p:spPr>
        <p:txBody>
          <a:bodyPr/>
          <a:lstStyle/>
          <a:p>
            <a:r>
              <a:rPr lang="en-US" sz="2000" dirty="0"/>
              <a:t>Regulation: The facility must disclose notice of special characteristics or service limitations prior to admission</a:t>
            </a:r>
          </a:p>
          <a:p>
            <a:pPr lvl="1"/>
            <a:r>
              <a:rPr lang="en-US" dirty="0"/>
              <a:t>F620	    483.15(a)(6)				Handout:  p. 148</a:t>
            </a:r>
          </a:p>
          <a:p>
            <a:endParaRPr lang="en-US" sz="2000" dirty="0"/>
          </a:p>
          <a:p>
            <a:r>
              <a:rPr lang="en-US" sz="2000" dirty="0"/>
              <a:t>Guidance: To enable potential residents and resident representatives to make informed decisions in choosing a facility for admission, facilities must inform residents and resident representatives and potential residents or representatives of any special characteristics or service limitations the facility may have prior to admission. For example … </a:t>
            </a:r>
            <a:r>
              <a:rPr lang="en-US" sz="2000" b="1" dirty="0"/>
              <a:t>if a facility has limitations in the type of medical care it can provide, this information must be communicated prior to admission.</a:t>
            </a:r>
            <a:r>
              <a:rPr lang="en-US" sz="2000" dirty="0"/>
              <a:t> For example, if the need for a specific type of care or service becomes necessary, knowledge of service limitations may make the need for transfer or discharge more predictable and understandable for the resident and/or his or her representative</a:t>
            </a:r>
          </a:p>
          <a:p>
            <a:pPr lvl="1"/>
            <a:r>
              <a:rPr lang="en-US" dirty="0"/>
              <a:t>F620						Handout:  p.151</a:t>
            </a:r>
          </a:p>
        </p:txBody>
      </p:sp>
    </p:spTree>
    <p:extLst>
      <p:ext uri="{BB962C8B-B14F-4D97-AF65-F5344CB8AC3E}">
        <p14:creationId xmlns:p14="http://schemas.microsoft.com/office/powerpoint/2010/main" val="18472081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8B82C-CAA6-4622-9A51-A70AE1D21522}"/>
              </a:ext>
            </a:extLst>
          </p:cNvPr>
          <p:cNvSpPr>
            <a:spLocks noGrp="1"/>
          </p:cNvSpPr>
          <p:nvPr>
            <p:ph type="title"/>
          </p:nvPr>
        </p:nvSpPr>
        <p:spPr>
          <a:xfrm>
            <a:off x="499242" y="447328"/>
            <a:ext cx="11193515" cy="1012652"/>
          </a:xfrm>
        </p:spPr>
        <p:txBody>
          <a:bodyPr>
            <a:normAutofit fontScale="90000"/>
          </a:bodyPr>
          <a:lstStyle/>
          <a:p>
            <a:br>
              <a:rPr lang="en-US" sz="3600" dirty="0"/>
            </a:br>
            <a:r>
              <a:rPr lang="en-US" b="1" dirty="0">
                <a:solidFill>
                  <a:schemeClr val="tx1"/>
                </a:solidFill>
              </a:rPr>
              <a:t>Admission of only residents whose needs can be met</a:t>
            </a:r>
            <a:br>
              <a:rPr lang="en-US" sz="3600" b="1" dirty="0">
                <a:solidFill>
                  <a:schemeClr val="tx1"/>
                </a:solidFill>
              </a:rPr>
            </a:br>
            <a:endParaRPr lang="en-US" sz="3600" dirty="0">
              <a:solidFill>
                <a:schemeClr val="tx1"/>
              </a:solidFill>
            </a:endParaRPr>
          </a:p>
        </p:txBody>
      </p:sp>
      <p:sp>
        <p:nvSpPr>
          <p:cNvPr id="3" name="Content Placeholder 2">
            <a:extLst>
              <a:ext uri="{FF2B5EF4-FFF2-40B4-BE49-F238E27FC236}">
                <a16:creationId xmlns:a16="http://schemas.microsoft.com/office/drawing/2014/main" id="{8BA6ECA4-70DE-41C7-9C12-CD2B1B599EED}"/>
              </a:ext>
            </a:extLst>
          </p:cNvPr>
          <p:cNvSpPr>
            <a:spLocks noGrp="1"/>
          </p:cNvSpPr>
          <p:nvPr>
            <p:ph idx="1"/>
          </p:nvPr>
        </p:nvSpPr>
        <p:spPr>
          <a:xfrm>
            <a:off x="830315" y="1861457"/>
            <a:ext cx="10972800" cy="4413220"/>
          </a:xfrm>
        </p:spPr>
        <p:txBody>
          <a:bodyPr/>
          <a:lstStyle/>
          <a:p>
            <a:pPr marL="0" indent="0">
              <a:buNone/>
            </a:pPr>
            <a:endParaRPr lang="en-US" dirty="0"/>
          </a:p>
          <a:p>
            <a:r>
              <a:rPr lang="en-US" dirty="0"/>
              <a:t>Guidance: Transfer/discharge regulations only permit transfer or discharge under certain limited conditions. This means that once admitted, for most residents (other than short-stay rehabilitation residents) the facility becomes the resident’s home</a:t>
            </a:r>
            <a:r>
              <a:rPr lang="en-US" b="1" dirty="0"/>
              <a:t>. Facilities are required to determine their capacity and capability to care for the residents they admit. Therefore, facilities should not admit residents whose needs they cannot meet based on the Facility Assessment</a:t>
            </a:r>
            <a:r>
              <a:rPr lang="en-US" dirty="0"/>
              <a:t>. (See F838, Facility Assessment). </a:t>
            </a:r>
          </a:p>
          <a:p>
            <a:pPr lvl="1"/>
            <a:r>
              <a:rPr lang="en-US" dirty="0"/>
              <a:t>F622  							Handout: p. 158</a:t>
            </a:r>
          </a:p>
          <a:p>
            <a:endParaRPr lang="en-US" dirty="0"/>
          </a:p>
        </p:txBody>
      </p:sp>
    </p:spTree>
    <p:extLst>
      <p:ext uri="{BB962C8B-B14F-4D97-AF65-F5344CB8AC3E}">
        <p14:creationId xmlns:p14="http://schemas.microsoft.com/office/powerpoint/2010/main" val="39645527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42790-28E8-437D-90F4-A66337A6FD08}"/>
              </a:ext>
            </a:extLst>
          </p:cNvPr>
          <p:cNvSpPr>
            <a:spLocks noGrp="1"/>
          </p:cNvSpPr>
          <p:nvPr>
            <p:ph type="title"/>
          </p:nvPr>
        </p:nvSpPr>
        <p:spPr>
          <a:xfrm>
            <a:off x="609600" y="381000"/>
            <a:ext cx="10972800" cy="701566"/>
          </a:xfrm>
        </p:spPr>
        <p:txBody>
          <a:bodyPr>
            <a:normAutofit fontScale="90000"/>
          </a:bodyPr>
          <a:lstStyle/>
          <a:p>
            <a:br>
              <a:rPr lang="en-US" b="1" dirty="0">
                <a:solidFill>
                  <a:schemeClr val="tx2">
                    <a:lumMod val="75000"/>
                    <a:lumOff val="25000"/>
                  </a:schemeClr>
                </a:solidFill>
              </a:rPr>
            </a:br>
            <a:r>
              <a:rPr lang="en-US" sz="4400" b="1" dirty="0">
                <a:solidFill>
                  <a:schemeClr val="tx1"/>
                </a:solidFill>
              </a:rPr>
              <a:t>Documentation</a:t>
            </a:r>
            <a:br>
              <a:rPr lang="en-US" b="1" dirty="0">
                <a:solidFill>
                  <a:schemeClr val="tx2">
                    <a:lumMod val="75000"/>
                    <a:lumOff val="25000"/>
                  </a:schemeClr>
                </a:solidFill>
              </a:rPr>
            </a:br>
            <a:endParaRPr lang="en-US" dirty="0"/>
          </a:p>
        </p:txBody>
      </p:sp>
      <p:sp>
        <p:nvSpPr>
          <p:cNvPr id="3" name="Content Placeholder 2">
            <a:extLst>
              <a:ext uri="{FF2B5EF4-FFF2-40B4-BE49-F238E27FC236}">
                <a16:creationId xmlns:a16="http://schemas.microsoft.com/office/drawing/2014/main" id="{00135BA2-CC36-40D6-8722-69F5C48420AC}"/>
              </a:ext>
            </a:extLst>
          </p:cNvPr>
          <p:cNvSpPr>
            <a:spLocks noGrp="1"/>
          </p:cNvSpPr>
          <p:nvPr>
            <p:ph idx="1"/>
          </p:nvPr>
        </p:nvSpPr>
        <p:spPr>
          <a:xfrm>
            <a:off x="609600" y="1449959"/>
            <a:ext cx="10972800" cy="4836541"/>
          </a:xfrm>
        </p:spPr>
        <p:txBody>
          <a:bodyPr/>
          <a:lstStyle/>
          <a:p>
            <a:r>
              <a:rPr lang="en-US" dirty="0"/>
              <a:t>Regulation:  The resident’s attending physician must document that the resident’s needs cannot be met</a:t>
            </a:r>
          </a:p>
          <a:p>
            <a:pPr lvl="1"/>
            <a:r>
              <a:rPr lang="en-US" dirty="0"/>
              <a:t>F622   	483.15(c )(2)(ii)(A)				Handout: p. 156</a:t>
            </a:r>
          </a:p>
          <a:p>
            <a:pPr marL="0" indent="0">
              <a:buNone/>
            </a:pPr>
            <a:endParaRPr lang="en-US" sz="3600" dirty="0"/>
          </a:p>
          <a:p>
            <a:r>
              <a:rPr lang="en-US" dirty="0"/>
              <a:t>Regulation: Documentation in the medical record must include:</a:t>
            </a:r>
          </a:p>
          <a:p>
            <a:pPr lvl="1">
              <a:buFont typeface="Wingdings" panose="05000000000000000000" pitchFamily="2" charset="2"/>
              <a:buChar char="Ø"/>
            </a:pPr>
            <a:r>
              <a:rPr lang="en-US" dirty="0"/>
              <a:t>Specific resident need(s) that cannot be met</a:t>
            </a:r>
          </a:p>
          <a:p>
            <a:pPr lvl="1">
              <a:buFont typeface="Wingdings" panose="05000000000000000000" pitchFamily="2" charset="2"/>
              <a:buChar char="Ø"/>
            </a:pPr>
            <a:r>
              <a:rPr lang="en-US" dirty="0"/>
              <a:t>Facility attempts to meet the resident needs</a:t>
            </a:r>
          </a:p>
          <a:p>
            <a:pPr lvl="1">
              <a:buFont typeface="Wingdings" panose="05000000000000000000" pitchFamily="2" charset="2"/>
              <a:buChar char="Ø"/>
            </a:pPr>
            <a:r>
              <a:rPr lang="en-US" dirty="0"/>
              <a:t>Service available at the receiving facility to meet the need(s)</a:t>
            </a:r>
          </a:p>
          <a:p>
            <a:pPr lvl="1"/>
            <a:r>
              <a:rPr lang="en-US" dirty="0"/>
              <a:t>F622  	483.15 (c )(2)(i)(B)	   			Handout: 156</a:t>
            </a:r>
          </a:p>
          <a:p>
            <a:pPr marL="0" indent="0">
              <a:buNone/>
            </a:pPr>
            <a:endParaRPr lang="en-US" sz="2000" dirty="0"/>
          </a:p>
          <a:p>
            <a:endParaRPr lang="en-US" dirty="0"/>
          </a:p>
        </p:txBody>
      </p:sp>
    </p:spTree>
    <p:extLst>
      <p:ext uri="{BB962C8B-B14F-4D97-AF65-F5344CB8AC3E}">
        <p14:creationId xmlns:p14="http://schemas.microsoft.com/office/powerpoint/2010/main" val="41811076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AB792-5C52-4B99-9468-8154F0989736}"/>
              </a:ext>
            </a:extLst>
          </p:cNvPr>
          <p:cNvSpPr>
            <a:spLocks noGrp="1"/>
          </p:cNvSpPr>
          <p:nvPr>
            <p:ph type="title"/>
          </p:nvPr>
        </p:nvSpPr>
        <p:spPr>
          <a:xfrm>
            <a:off x="609600" y="533400"/>
            <a:ext cx="10972800" cy="1172936"/>
          </a:xfrm>
        </p:spPr>
        <p:txBody>
          <a:bodyPr>
            <a:noAutofit/>
          </a:bodyPr>
          <a:lstStyle/>
          <a:p>
            <a:r>
              <a:rPr lang="en-US" b="1" dirty="0">
                <a:solidFill>
                  <a:schemeClr val="tx1"/>
                </a:solidFill>
              </a:rPr>
              <a:t>Ask: Did the facility do everything required to meet a resident’s needs? </a:t>
            </a:r>
          </a:p>
        </p:txBody>
      </p:sp>
      <p:sp>
        <p:nvSpPr>
          <p:cNvPr id="3" name="Content Placeholder 2">
            <a:extLst>
              <a:ext uri="{FF2B5EF4-FFF2-40B4-BE49-F238E27FC236}">
                <a16:creationId xmlns:a16="http://schemas.microsoft.com/office/drawing/2014/main" id="{F4381C04-F76C-44D8-BC71-7C9F239B8BF4}"/>
              </a:ext>
            </a:extLst>
          </p:cNvPr>
          <p:cNvSpPr>
            <a:spLocks noGrp="1"/>
          </p:cNvSpPr>
          <p:nvPr>
            <p:ph idx="1"/>
          </p:nvPr>
        </p:nvSpPr>
        <p:spPr>
          <a:xfrm>
            <a:off x="609600" y="2285999"/>
            <a:ext cx="10972800" cy="3518807"/>
          </a:xfrm>
        </p:spPr>
        <p:txBody>
          <a:bodyPr/>
          <a:lstStyle/>
          <a:p>
            <a:r>
              <a:rPr lang="en-US" sz="2800" i="1" dirty="0"/>
              <a:t>Review regulations, guidance, investigative protocols, procedures, probes, critical element pathways</a:t>
            </a:r>
          </a:p>
          <a:p>
            <a:pPr lvl="1"/>
            <a:r>
              <a:rPr lang="en-US" sz="2800" i="1" dirty="0"/>
              <a:t>If the answer is no: </a:t>
            </a:r>
          </a:p>
          <a:p>
            <a:pPr lvl="2">
              <a:buFont typeface="Wingdings" panose="05000000000000000000" pitchFamily="2" charset="2"/>
              <a:buChar char="Ø"/>
            </a:pPr>
            <a:r>
              <a:rPr lang="en-US" sz="2400" i="1" dirty="0"/>
              <a:t>It is premature for the facility to say it can’t meet the resident's needs </a:t>
            </a:r>
          </a:p>
          <a:p>
            <a:pPr lvl="3">
              <a:buFont typeface="Wingdings" panose="05000000000000000000" pitchFamily="2" charset="2"/>
              <a:buChar char="Ø"/>
            </a:pPr>
            <a:r>
              <a:rPr lang="en-US" sz="2400" i="1" dirty="0"/>
              <a:t>Which means the discharge is invalid</a:t>
            </a:r>
          </a:p>
          <a:p>
            <a:pPr marL="0" indent="0">
              <a:buNone/>
            </a:pPr>
            <a:endParaRPr lang="en-US" dirty="0"/>
          </a:p>
        </p:txBody>
      </p:sp>
    </p:spTree>
    <p:extLst>
      <p:ext uri="{BB962C8B-B14F-4D97-AF65-F5344CB8AC3E}">
        <p14:creationId xmlns:p14="http://schemas.microsoft.com/office/powerpoint/2010/main" val="6095945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329A2-F75D-495F-A4EF-A6D00BDD98CC}"/>
              </a:ext>
            </a:extLst>
          </p:cNvPr>
          <p:cNvSpPr>
            <a:spLocks noGrp="1"/>
          </p:cNvSpPr>
          <p:nvPr>
            <p:ph type="title"/>
          </p:nvPr>
        </p:nvSpPr>
        <p:spPr>
          <a:xfrm>
            <a:off x="609600" y="381000"/>
            <a:ext cx="10972800" cy="614855"/>
          </a:xfrm>
        </p:spPr>
        <p:txBody>
          <a:bodyPr>
            <a:normAutofit fontScale="90000"/>
          </a:bodyPr>
          <a:lstStyle/>
          <a:p>
            <a:br>
              <a:rPr lang="en-US" b="1" dirty="0">
                <a:solidFill>
                  <a:schemeClr val="tx2">
                    <a:lumMod val="75000"/>
                    <a:lumOff val="25000"/>
                  </a:schemeClr>
                </a:solidFill>
              </a:rPr>
            </a:br>
            <a:r>
              <a:rPr lang="en-US" sz="4400" b="1" dirty="0">
                <a:solidFill>
                  <a:schemeClr val="tx1"/>
                </a:solidFill>
              </a:rPr>
              <a:t>Care Planning</a:t>
            </a:r>
            <a:br>
              <a:rPr lang="en-US" b="1" dirty="0">
                <a:solidFill>
                  <a:schemeClr val="tx2">
                    <a:lumMod val="75000"/>
                    <a:lumOff val="25000"/>
                  </a:schemeClr>
                </a:solidFill>
              </a:rPr>
            </a:br>
            <a:endParaRPr lang="en-US" dirty="0"/>
          </a:p>
        </p:txBody>
      </p:sp>
      <p:sp>
        <p:nvSpPr>
          <p:cNvPr id="3" name="Content Placeholder 2">
            <a:extLst>
              <a:ext uri="{FF2B5EF4-FFF2-40B4-BE49-F238E27FC236}">
                <a16:creationId xmlns:a16="http://schemas.microsoft.com/office/drawing/2014/main" id="{6CF26581-1598-4814-B4F2-0AE475CB6C8C}"/>
              </a:ext>
            </a:extLst>
          </p:cNvPr>
          <p:cNvSpPr>
            <a:spLocks noGrp="1"/>
          </p:cNvSpPr>
          <p:nvPr>
            <p:ph idx="1"/>
          </p:nvPr>
        </p:nvSpPr>
        <p:spPr>
          <a:xfrm>
            <a:off x="609600" y="1077687"/>
            <a:ext cx="10972800" cy="5617028"/>
          </a:xfrm>
        </p:spPr>
        <p:txBody>
          <a:bodyPr/>
          <a:lstStyle/>
          <a:p>
            <a:pPr marL="0" indent="0">
              <a:buNone/>
            </a:pPr>
            <a:r>
              <a:rPr lang="en-US" sz="2800" i="1" dirty="0"/>
              <a:t>Components of Person-Centered Care Planning </a:t>
            </a:r>
          </a:p>
          <a:p>
            <a:pPr marL="0" indent="0">
              <a:buNone/>
            </a:pPr>
            <a:endParaRPr lang="en-US" sz="2800" dirty="0">
              <a:solidFill>
                <a:schemeClr val="tx2">
                  <a:lumMod val="75000"/>
                  <a:lumOff val="25000"/>
                </a:schemeClr>
              </a:solidFill>
            </a:endParaRPr>
          </a:p>
          <a:p>
            <a:pPr marL="0" indent="0">
              <a:buNone/>
            </a:pPr>
            <a:r>
              <a:rPr lang="en-US" sz="2800" dirty="0">
                <a:solidFill>
                  <a:schemeClr val="tx2">
                    <a:lumMod val="75000"/>
                    <a:lumOff val="25000"/>
                  </a:schemeClr>
                </a:solidFill>
              </a:rPr>
              <a:t>1. Is the resident’s care plan person-centered? </a:t>
            </a:r>
          </a:p>
          <a:p>
            <a:endParaRPr lang="en-US" dirty="0"/>
          </a:p>
          <a:p>
            <a:r>
              <a:rPr lang="en-US" dirty="0"/>
              <a:t>Regulation: The facility must develop and implement a comprehensive </a:t>
            </a:r>
            <a:r>
              <a:rPr lang="en-US" b="1" dirty="0"/>
              <a:t>person-centered care plan </a:t>
            </a:r>
            <a:r>
              <a:rPr lang="en-US" dirty="0"/>
              <a:t>… </a:t>
            </a:r>
            <a:r>
              <a:rPr lang="en-US" b="1" dirty="0"/>
              <a:t>to meet a resident’s </a:t>
            </a:r>
            <a:r>
              <a:rPr lang="en-US" dirty="0"/>
              <a:t>medical, nursing, and mental and psychosocial </a:t>
            </a:r>
            <a:r>
              <a:rPr lang="en-US" b="1" dirty="0"/>
              <a:t>needs</a:t>
            </a:r>
            <a:r>
              <a:rPr lang="en-US" dirty="0"/>
              <a:t> that are identified in the comprehensive assessment. </a:t>
            </a:r>
          </a:p>
          <a:p>
            <a:r>
              <a:rPr lang="en-US" sz="2000" dirty="0"/>
              <a:t>F656    	483.21(b)				Appendix PP: p. 206</a:t>
            </a:r>
            <a:endParaRPr lang="en-US" altLang="en-US" sz="2000" dirty="0"/>
          </a:p>
          <a:p>
            <a:pPr marL="0" indent="0">
              <a:buNone/>
            </a:pPr>
            <a:r>
              <a:rPr lang="en-US" altLang="en-US" i="1" dirty="0"/>
              <a:t>	</a:t>
            </a:r>
          </a:p>
          <a:p>
            <a:pPr marL="0" indent="0">
              <a:buNone/>
            </a:pPr>
            <a:r>
              <a:rPr lang="en-US" altLang="en-US" i="1" dirty="0"/>
              <a:t>	Person-centered care - means to focus on the resident as the locus of 	control and support the resident in making their own choices and having 	control over their daily lives.</a:t>
            </a:r>
          </a:p>
          <a:p>
            <a:pPr marL="0" indent="0">
              <a:buNone/>
            </a:pPr>
            <a:endParaRPr lang="en-US" sz="2000" dirty="0"/>
          </a:p>
        </p:txBody>
      </p:sp>
    </p:spTree>
    <p:extLst>
      <p:ext uri="{BB962C8B-B14F-4D97-AF65-F5344CB8AC3E}">
        <p14:creationId xmlns:p14="http://schemas.microsoft.com/office/powerpoint/2010/main" val="36483720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3FAE3-1883-44A9-8AC2-3A17AEB9AA0D}"/>
              </a:ext>
            </a:extLst>
          </p:cNvPr>
          <p:cNvSpPr>
            <a:spLocks noGrp="1"/>
          </p:cNvSpPr>
          <p:nvPr>
            <p:ph type="title"/>
          </p:nvPr>
        </p:nvSpPr>
        <p:spPr>
          <a:xfrm>
            <a:off x="518160" y="472440"/>
            <a:ext cx="10972800" cy="990600"/>
          </a:xfrm>
        </p:spPr>
        <p:txBody>
          <a:bodyPr/>
          <a:lstStyle/>
          <a:p>
            <a:r>
              <a:rPr lang="en-US" b="1" dirty="0"/>
              <a:t>Training Objectives</a:t>
            </a:r>
          </a:p>
        </p:txBody>
      </p:sp>
      <p:sp>
        <p:nvSpPr>
          <p:cNvPr id="3" name="Content Placeholder 2">
            <a:extLst>
              <a:ext uri="{FF2B5EF4-FFF2-40B4-BE49-F238E27FC236}">
                <a16:creationId xmlns:a16="http://schemas.microsoft.com/office/drawing/2014/main" id="{D81E363C-D5DD-4DF4-AC6D-309BC9AC357C}"/>
              </a:ext>
            </a:extLst>
          </p:cNvPr>
          <p:cNvSpPr>
            <a:spLocks noGrp="1"/>
          </p:cNvSpPr>
          <p:nvPr>
            <p:ph idx="1"/>
          </p:nvPr>
        </p:nvSpPr>
        <p:spPr>
          <a:xfrm>
            <a:off x="518160" y="1600200"/>
            <a:ext cx="11155680" cy="4876800"/>
          </a:xfrm>
        </p:spPr>
        <p:txBody>
          <a:bodyPr/>
          <a:lstStyle/>
          <a:p>
            <a:r>
              <a:rPr lang="en-US" dirty="0"/>
              <a:t>Enhanced understanding of revised federal nursing facility regulations and guidance. </a:t>
            </a:r>
          </a:p>
          <a:p>
            <a:pPr marL="0" indent="0">
              <a:buNone/>
            </a:pPr>
            <a:endParaRPr lang="en-US" sz="1800" dirty="0"/>
          </a:p>
          <a:p>
            <a:r>
              <a:rPr lang="en-US" dirty="0"/>
              <a:t>Learn new ways to apply the revised regulations and guidance to three common reasons for discharge. </a:t>
            </a:r>
          </a:p>
          <a:p>
            <a:endParaRPr lang="en-US" dirty="0"/>
          </a:p>
          <a:p>
            <a:r>
              <a:rPr lang="en-US" dirty="0"/>
              <a:t>Hear about how Ombudsman programs and legal services working together at the state and local level. </a:t>
            </a:r>
          </a:p>
          <a:p>
            <a:endParaRPr lang="en-US" sz="1800" dirty="0"/>
          </a:p>
          <a:p>
            <a:r>
              <a:rPr lang="en-US" dirty="0"/>
              <a:t>Highlight project state successes, challenges, and outcomes. </a:t>
            </a:r>
          </a:p>
          <a:p>
            <a:endParaRPr lang="en-US" dirty="0"/>
          </a:p>
          <a:p>
            <a:pPr marL="0" indent="0">
              <a:buNone/>
            </a:pPr>
            <a:endParaRPr lang="en-US" dirty="0"/>
          </a:p>
        </p:txBody>
      </p:sp>
      <p:pic>
        <p:nvPicPr>
          <p:cNvPr id="5" name="Picture 4" descr="A picture containing vector graphics&#10;&#10;Description automatically generated">
            <a:extLst>
              <a:ext uri="{FF2B5EF4-FFF2-40B4-BE49-F238E27FC236}">
                <a16:creationId xmlns:a16="http://schemas.microsoft.com/office/drawing/2014/main" id="{78597055-3815-4C67-96F5-E984BA0C7774}"/>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9601200" y="4602480"/>
            <a:ext cx="1722120" cy="1722120"/>
          </a:xfrm>
          <a:prstGeom prst="rect">
            <a:avLst/>
          </a:prstGeom>
        </p:spPr>
      </p:pic>
      <p:sp>
        <p:nvSpPr>
          <p:cNvPr id="6" name="TextBox 5">
            <a:extLst>
              <a:ext uri="{FF2B5EF4-FFF2-40B4-BE49-F238E27FC236}">
                <a16:creationId xmlns:a16="http://schemas.microsoft.com/office/drawing/2014/main" id="{DAA9A0AD-CE91-414A-9A98-882E116DA743}"/>
              </a:ext>
            </a:extLst>
          </p:cNvPr>
          <p:cNvSpPr txBox="1"/>
          <p:nvPr/>
        </p:nvSpPr>
        <p:spPr>
          <a:xfrm>
            <a:off x="8656320" y="6477000"/>
            <a:ext cx="3535680" cy="230832"/>
          </a:xfrm>
          <a:prstGeom prst="rect">
            <a:avLst/>
          </a:prstGeom>
          <a:noFill/>
        </p:spPr>
        <p:txBody>
          <a:bodyPr wrap="square" rtlCol="0">
            <a:spAutoFit/>
          </a:bodyPr>
          <a:lstStyle/>
          <a:p>
            <a:r>
              <a:rPr lang="en-US" sz="900" dirty="0">
                <a:hlinkClick r:id="rId4" tooltip="http://geriatricsforcaregivers.net/check-older-adult-for-health-safety-problems"/>
              </a:rPr>
              <a:t>This Photo</a:t>
            </a:r>
            <a:r>
              <a:rPr lang="en-US" sz="900" dirty="0"/>
              <a:t> by Unknown Author is licensed under </a:t>
            </a:r>
            <a:r>
              <a:rPr lang="en-US" sz="900" dirty="0">
                <a:hlinkClick r:id="rId5" tooltip="https://creativecommons.org/licenses/by-nc-sa/3.0/"/>
              </a:rPr>
              <a:t>CC BY-SA-NC</a:t>
            </a:r>
            <a:endParaRPr lang="en-US" sz="900" dirty="0"/>
          </a:p>
        </p:txBody>
      </p:sp>
    </p:spTree>
    <p:extLst>
      <p:ext uri="{BB962C8B-B14F-4D97-AF65-F5344CB8AC3E}">
        <p14:creationId xmlns:p14="http://schemas.microsoft.com/office/powerpoint/2010/main" val="930229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FF93C-34C2-46B5-BCDA-DF84C677ED3A}"/>
              </a:ext>
            </a:extLst>
          </p:cNvPr>
          <p:cNvSpPr>
            <a:spLocks noGrp="1"/>
          </p:cNvSpPr>
          <p:nvPr>
            <p:ph type="title"/>
          </p:nvPr>
        </p:nvSpPr>
        <p:spPr>
          <a:xfrm>
            <a:off x="609600" y="446315"/>
            <a:ext cx="10972800" cy="630620"/>
          </a:xfrm>
        </p:spPr>
        <p:txBody>
          <a:bodyPr>
            <a:noAutofit/>
          </a:bodyPr>
          <a:lstStyle/>
          <a:p>
            <a:r>
              <a:rPr lang="en-US" b="1" dirty="0">
                <a:solidFill>
                  <a:schemeClr val="tx1"/>
                </a:solidFill>
              </a:rPr>
              <a:t>Care Planning </a:t>
            </a:r>
          </a:p>
        </p:txBody>
      </p:sp>
      <p:sp>
        <p:nvSpPr>
          <p:cNvPr id="3" name="Content Placeholder 2">
            <a:extLst>
              <a:ext uri="{FF2B5EF4-FFF2-40B4-BE49-F238E27FC236}">
                <a16:creationId xmlns:a16="http://schemas.microsoft.com/office/drawing/2014/main" id="{5A92D6E6-B642-4A80-8107-CBA8B13ABD79}"/>
              </a:ext>
            </a:extLst>
          </p:cNvPr>
          <p:cNvSpPr>
            <a:spLocks noGrp="1"/>
          </p:cNvSpPr>
          <p:nvPr>
            <p:ph idx="1"/>
          </p:nvPr>
        </p:nvSpPr>
        <p:spPr>
          <a:xfrm>
            <a:off x="609600" y="1257299"/>
            <a:ext cx="10972800" cy="5388429"/>
          </a:xfrm>
        </p:spPr>
        <p:txBody>
          <a:bodyPr>
            <a:normAutofit lnSpcReduction="10000"/>
          </a:bodyPr>
          <a:lstStyle/>
          <a:p>
            <a:pPr marL="0" indent="0">
              <a:buNone/>
            </a:pPr>
            <a:r>
              <a:rPr lang="en-US" sz="2800" dirty="0">
                <a:solidFill>
                  <a:schemeClr val="tx2">
                    <a:lumMod val="75000"/>
                    <a:lumOff val="25000"/>
                  </a:schemeClr>
                </a:solidFill>
              </a:rPr>
              <a:t>Includes reflecting resident preference and choices?</a:t>
            </a:r>
          </a:p>
          <a:p>
            <a:r>
              <a:rPr lang="en-US" dirty="0"/>
              <a:t>Regulation: The right to reside and receive services in the facility with reasonable accommodation of resident needs and preferences </a:t>
            </a:r>
          </a:p>
          <a:p>
            <a:r>
              <a:rPr lang="en-US" sz="2000" dirty="0"/>
              <a:t>F558      483.10(e)(3) 					Appendix PP: p. 20</a:t>
            </a:r>
          </a:p>
          <a:p>
            <a:pPr marL="0" indent="0">
              <a:buNone/>
            </a:pPr>
            <a:endParaRPr lang="en-US" sz="2000" dirty="0"/>
          </a:p>
          <a:p>
            <a:r>
              <a:rPr lang="en-US" dirty="0"/>
              <a:t>Regulation:  Self-determination. </a:t>
            </a:r>
          </a:p>
          <a:p>
            <a:pPr marL="0" indent="0">
              <a:buNone/>
            </a:pPr>
            <a:r>
              <a:rPr lang="en-US" sz="2000" dirty="0"/>
              <a:t>(1) The resident has a right to choose activities, schedules (including sleeping and waking times), health care and providers of health care services consistent with his or her interests, assessments, plan of care and other applicable provisions of this part. </a:t>
            </a:r>
          </a:p>
          <a:p>
            <a:pPr marL="0" indent="0">
              <a:buNone/>
            </a:pPr>
            <a:r>
              <a:rPr lang="en-US" sz="2000" dirty="0"/>
              <a:t>(2) The resident has the right to make choices about aspects of his or her life in the facility that are significant to the resident. </a:t>
            </a:r>
          </a:p>
          <a:p>
            <a:pPr marL="0" indent="0">
              <a:buNone/>
            </a:pPr>
            <a:r>
              <a:rPr lang="en-US" sz="2000" dirty="0"/>
              <a:t>(3) The resident has a right to interact with members of the community and participate in community activities both inside and outside the facility. </a:t>
            </a:r>
          </a:p>
          <a:p>
            <a:r>
              <a:rPr lang="en-US" sz="2000" dirty="0"/>
              <a:t>F561   483.10(f)(1)-(3) 				Appendix PP:  p. 23</a:t>
            </a:r>
          </a:p>
          <a:p>
            <a:pPr marL="0" indent="0">
              <a:buNone/>
            </a:pPr>
            <a:r>
              <a:rPr lang="en-US" dirty="0"/>
              <a:t> </a:t>
            </a:r>
          </a:p>
        </p:txBody>
      </p:sp>
    </p:spTree>
    <p:extLst>
      <p:ext uri="{BB962C8B-B14F-4D97-AF65-F5344CB8AC3E}">
        <p14:creationId xmlns:p14="http://schemas.microsoft.com/office/powerpoint/2010/main" val="17036745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02EBD-8143-48BD-8776-FD75B9188DB7}"/>
              </a:ext>
            </a:extLst>
          </p:cNvPr>
          <p:cNvSpPr>
            <a:spLocks noGrp="1"/>
          </p:cNvSpPr>
          <p:nvPr>
            <p:ph type="title"/>
          </p:nvPr>
        </p:nvSpPr>
        <p:spPr>
          <a:xfrm>
            <a:off x="609600" y="440870"/>
            <a:ext cx="10972800" cy="805543"/>
          </a:xfrm>
        </p:spPr>
        <p:txBody>
          <a:bodyPr/>
          <a:lstStyle/>
          <a:p>
            <a:r>
              <a:rPr lang="en-US" b="1" dirty="0">
                <a:solidFill>
                  <a:schemeClr val="tx1"/>
                </a:solidFill>
              </a:rPr>
              <a:t>Care Planning </a:t>
            </a:r>
            <a:endParaRPr lang="en-US" dirty="0">
              <a:solidFill>
                <a:schemeClr val="tx1"/>
              </a:solidFill>
            </a:endParaRPr>
          </a:p>
        </p:txBody>
      </p:sp>
      <p:sp>
        <p:nvSpPr>
          <p:cNvPr id="3" name="Content Placeholder 2">
            <a:extLst>
              <a:ext uri="{FF2B5EF4-FFF2-40B4-BE49-F238E27FC236}">
                <a16:creationId xmlns:a16="http://schemas.microsoft.com/office/drawing/2014/main" id="{6E47289F-725C-4249-BA17-73C4EE19295F}"/>
              </a:ext>
            </a:extLst>
          </p:cNvPr>
          <p:cNvSpPr>
            <a:spLocks noGrp="1"/>
          </p:cNvSpPr>
          <p:nvPr>
            <p:ph idx="1"/>
          </p:nvPr>
        </p:nvSpPr>
        <p:spPr>
          <a:xfrm>
            <a:off x="609600" y="1246413"/>
            <a:ext cx="10972800" cy="5391151"/>
          </a:xfrm>
        </p:spPr>
        <p:txBody>
          <a:bodyPr/>
          <a:lstStyle/>
          <a:p>
            <a:pPr marL="0" indent="0">
              <a:buNone/>
            </a:pPr>
            <a:r>
              <a:rPr lang="en-US" sz="2800" dirty="0">
                <a:solidFill>
                  <a:schemeClr val="tx2">
                    <a:lumMod val="75000"/>
                    <a:lumOff val="25000"/>
                  </a:schemeClr>
                </a:solidFill>
              </a:rPr>
              <a:t>2.  Does the care plan have specific and appropriate interventions? </a:t>
            </a:r>
          </a:p>
          <a:p>
            <a:r>
              <a:rPr lang="en-US" dirty="0"/>
              <a:t>Guidance:  The comprehensive care plan must reflect interventions to enable each resident to meet his/her objectives. Interventions are the specific care and services that will be implemented.     </a:t>
            </a:r>
          </a:p>
          <a:p>
            <a:r>
              <a:rPr lang="en-US" sz="2000" dirty="0"/>
              <a:t>F656							Appendix PP:  p. 208</a:t>
            </a:r>
          </a:p>
          <a:p>
            <a:endParaRPr lang="en-US" sz="2000" dirty="0"/>
          </a:p>
          <a:p>
            <a:pPr marL="0" indent="0">
              <a:buNone/>
            </a:pPr>
            <a:r>
              <a:rPr lang="en-US" sz="2800" dirty="0">
                <a:solidFill>
                  <a:schemeClr val="tx2">
                    <a:lumMod val="75000"/>
                    <a:lumOff val="25000"/>
                  </a:schemeClr>
                </a:solidFill>
              </a:rPr>
              <a:t>3. Is the care plan carried out? </a:t>
            </a:r>
          </a:p>
          <a:p>
            <a:r>
              <a:rPr lang="en-US" dirty="0"/>
              <a:t>Regulation: The facility must develop and i</a:t>
            </a:r>
            <a:r>
              <a:rPr lang="en-US" b="1" dirty="0"/>
              <a:t>mplement</a:t>
            </a:r>
            <a:r>
              <a:rPr lang="en-US" dirty="0"/>
              <a:t> a comprehensive person-centered care plan for each resident</a:t>
            </a:r>
          </a:p>
          <a:p>
            <a:pPr lvl="1"/>
            <a:r>
              <a:rPr lang="en-US" dirty="0"/>
              <a:t>F656 	483.21(b)(1)				 Appendix PP: p. 206</a:t>
            </a:r>
          </a:p>
          <a:p>
            <a:r>
              <a:rPr lang="en-US" dirty="0"/>
              <a:t> Regulation: Residents have the right to receive the services and/or items included in the plan of care</a:t>
            </a:r>
            <a:endParaRPr lang="en-US" sz="3600" dirty="0"/>
          </a:p>
          <a:p>
            <a:pPr lvl="1"/>
            <a:r>
              <a:rPr lang="en-US" dirty="0"/>
              <a:t>F553		483.10(c )(2)(iv)			Appendix PP:  p. 14</a:t>
            </a:r>
            <a:endParaRPr lang="en-US" dirty="0">
              <a:solidFill>
                <a:schemeClr val="tx2">
                  <a:lumMod val="75000"/>
                  <a:lumOff val="25000"/>
                </a:schemeClr>
              </a:solidFill>
            </a:endParaRPr>
          </a:p>
          <a:p>
            <a:endParaRPr lang="en-US" sz="2000" dirty="0"/>
          </a:p>
          <a:p>
            <a:endParaRPr lang="en-US" dirty="0">
              <a:solidFill>
                <a:schemeClr val="tx2">
                  <a:lumMod val="75000"/>
                  <a:lumOff val="25000"/>
                </a:schemeClr>
              </a:solidFill>
            </a:endParaRPr>
          </a:p>
        </p:txBody>
      </p:sp>
    </p:spTree>
    <p:extLst>
      <p:ext uri="{BB962C8B-B14F-4D97-AF65-F5344CB8AC3E}">
        <p14:creationId xmlns:p14="http://schemas.microsoft.com/office/powerpoint/2010/main" val="6875881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6B3C7-ABC7-4DAF-AF19-C563D98F99FE}"/>
              </a:ext>
            </a:extLst>
          </p:cNvPr>
          <p:cNvSpPr>
            <a:spLocks noGrp="1"/>
          </p:cNvSpPr>
          <p:nvPr>
            <p:ph type="title"/>
          </p:nvPr>
        </p:nvSpPr>
        <p:spPr>
          <a:xfrm>
            <a:off x="609600" y="381000"/>
            <a:ext cx="10972800" cy="718457"/>
          </a:xfrm>
        </p:spPr>
        <p:txBody>
          <a:bodyPr>
            <a:normAutofit/>
          </a:bodyPr>
          <a:lstStyle/>
          <a:p>
            <a:r>
              <a:rPr lang="en-US" b="1" dirty="0">
                <a:solidFill>
                  <a:schemeClr val="tx1"/>
                </a:solidFill>
              </a:rPr>
              <a:t>Care Planning </a:t>
            </a:r>
          </a:p>
        </p:txBody>
      </p:sp>
      <p:sp>
        <p:nvSpPr>
          <p:cNvPr id="3" name="Content Placeholder 2">
            <a:extLst>
              <a:ext uri="{FF2B5EF4-FFF2-40B4-BE49-F238E27FC236}">
                <a16:creationId xmlns:a16="http://schemas.microsoft.com/office/drawing/2014/main" id="{B7EE81F8-3219-4D42-89AC-610CC5A1D19B}"/>
              </a:ext>
            </a:extLst>
          </p:cNvPr>
          <p:cNvSpPr>
            <a:spLocks noGrp="1"/>
          </p:cNvSpPr>
          <p:nvPr>
            <p:ph idx="1"/>
          </p:nvPr>
        </p:nvSpPr>
        <p:spPr>
          <a:xfrm>
            <a:off x="609600" y="1099457"/>
            <a:ext cx="10972800" cy="5693229"/>
          </a:xfrm>
        </p:spPr>
        <p:txBody>
          <a:bodyPr/>
          <a:lstStyle/>
          <a:p>
            <a:pPr marL="0" indent="0">
              <a:buNone/>
            </a:pPr>
            <a:r>
              <a:rPr lang="en-US" sz="2800" dirty="0">
                <a:solidFill>
                  <a:schemeClr val="tx2">
                    <a:lumMod val="75000"/>
                    <a:lumOff val="25000"/>
                  </a:schemeClr>
                </a:solidFill>
              </a:rPr>
              <a:t>4. Is the care plan carried out consistently? </a:t>
            </a:r>
          </a:p>
          <a:p>
            <a:r>
              <a:rPr lang="en-US" dirty="0"/>
              <a:t>Investigative Summary and Probes:  Is there evidence that the care plan interventions were implemented consistently across all shifts?</a:t>
            </a:r>
          </a:p>
          <a:p>
            <a:pPr lvl="1"/>
            <a:r>
              <a:rPr lang="en-US" dirty="0"/>
              <a:t>F656						Appendix PP:  p. 210</a:t>
            </a:r>
          </a:p>
          <a:p>
            <a:pPr marL="0" indent="0">
              <a:buNone/>
            </a:pPr>
            <a:r>
              <a:rPr lang="en-US" sz="2800" dirty="0">
                <a:solidFill>
                  <a:schemeClr val="tx2">
                    <a:lumMod val="75000"/>
                    <a:lumOff val="25000"/>
                  </a:schemeClr>
                </a:solidFill>
              </a:rPr>
              <a:t>5. Is the care plan evaluated and modified if it’s not working? </a:t>
            </a:r>
          </a:p>
          <a:p>
            <a:r>
              <a:rPr lang="en-US" dirty="0"/>
              <a:t>Regulation: The care plan must be reviewed and revised after each assessment, including both the comprehensive and quarterly review assessments. </a:t>
            </a:r>
          </a:p>
          <a:p>
            <a:pPr lvl="1"/>
            <a:r>
              <a:rPr lang="en-US" dirty="0"/>
              <a:t>F657		483. 21(b)(2)(iii)			Appendix PP:  p.212</a:t>
            </a:r>
          </a:p>
          <a:p>
            <a:r>
              <a:rPr lang="en-US" dirty="0"/>
              <a:t>Guidance:  The resident’s care plan must be reviewed after each assessment, as required by §483.20, except discharge assessments, </a:t>
            </a:r>
            <a:r>
              <a:rPr lang="en-US" b="1" dirty="0"/>
              <a:t>and revised based on changing goals, preferences and needs of the resident and in response to current interventions. </a:t>
            </a:r>
          </a:p>
          <a:p>
            <a:pPr lvl="1"/>
            <a:r>
              <a:rPr lang="en-US" dirty="0"/>
              <a:t>F657 						Appendix PP:  p. 214 </a:t>
            </a:r>
          </a:p>
          <a:p>
            <a:pPr lvl="1"/>
            <a:endParaRPr lang="en-US" dirty="0"/>
          </a:p>
        </p:txBody>
      </p:sp>
    </p:spTree>
    <p:extLst>
      <p:ext uri="{BB962C8B-B14F-4D97-AF65-F5344CB8AC3E}">
        <p14:creationId xmlns:p14="http://schemas.microsoft.com/office/powerpoint/2010/main" val="10765662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99AE2-4C29-43B9-AFCF-BC019064F967}"/>
              </a:ext>
            </a:extLst>
          </p:cNvPr>
          <p:cNvSpPr>
            <a:spLocks noGrp="1"/>
          </p:cNvSpPr>
          <p:nvPr>
            <p:ph type="title"/>
          </p:nvPr>
        </p:nvSpPr>
        <p:spPr/>
        <p:txBody>
          <a:bodyPr>
            <a:normAutofit fontScale="90000"/>
          </a:bodyPr>
          <a:lstStyle/>
          <a:p>
            <a:br>
              <a:rPr lang="en-US" b="1" dirty="0">
                <a:solidFill>
                  <a:schemeClr val="tx2">
                    <a:lumMod val="75000"/>
                    <a:lumOff val="25000"/>
                  </a:schemeClr>
                </a:solidFill>
              </a:rPr>
            </a:br>
            <a:r>
              <a:rPr lang="en-US" sz="4400" b="1" dirty="0">
                <a:solidFill>
                  <a:schemeClr val="tx1"/>
                </a:solidFill>
              </a:rPr>
              <a:t>Behavioral Health Services</a:t>
            </a:r>
            <a:br>
              <a:rPr lang="en-US" b="1" dirty="0">
                <a:solidFill>
                  <a:schemeClr val="tx2">
                    <a:lumMod val="75000"/>
                    <a:lumOff val="25000"/>
                  </a:schemeClr>
                </a:solidFill>
              </a:rPr>
            </a:br>
            <a:endParaRPr lang="en-US" dirty="0"/>
          </a:p>
        </p:txBody>
      </p:sp>
      <p:sp>
        <p:nvSpPr>
          <p:cNvPr id="3" name="Content Placeholder 2">
            <a:extLst>
              <a:ext uri="{FF2B5EF4-FFF2-40B4-BE49-F238E27FC236}">
                <a16:creationId xmlns:a16="http://schemas.microsoft.com/office/drawing/2014/main" id="{AA68DB5E-D137-4810-9F3E-2394384F773A}"/>
              </a:ext>
            </a:extLst>
          </p:cNvPr>
          <p:cNvSpPr>
            <a:spLocks noGrp="1"/>
          </p:cNvSpPr>
          <p:nvPr>
            <p:ph idx="1"/>
          </p:nvPr>
        </p:nvSpPr>
        <p:spPr/>
        <p:txBody>
          <a:bodyPr/>
          <a:lstStyle/>
          <a:p>
            <a:r>
              <a:rPr lang="en-US" dirty="0"/>
              <a:t>Regulation: The facility must provide behavioral health services so each resident can reach his or her highest possible level of functioning and well-being</a:t>
            </a:r>
          </a:p>
          <a:p>
            <a:pPr lvl="1"/>
            <a:r>
              <a:rPr lang="en-US" dirty="0"/>
              <a:t>F740    	483.40   				Appendix PP:  p. 423</a:t>
            </a:r>
          </a:p>
          <a:p>
            <a:endParaRPr lang="en-US" dirty="0"/>
          </a:p>
          <a:p>
            <a:r>
              <a:rPr lang="en-US" dirty="0"/>
              <a:t>Regulation: The facility must provide a resident who displays or is diagnosed with mental disorder …with appropriate treatment and services to correct the assessed problem or to reach highest possible level of functioning and well-being</a:t>
            </a:r>
          </a:p>
          <a:p>
            <a:pPr lvl="1"/>
            <a:r>
              <a:rPr lang="en-US" dirty="0"/>
              <a:t>F742 	483.40(b)(1)				Appendix PP:  p.434</a:t>
            </a:r>
          </a:p>
        </p:txBody>
      </p:sp>
    </p:spTree>
    <p:extLst>
      <p:ext uri="{BB962C8B-B14F-4D97-AF65-F5344CB8AC3E}">
        <p14:creationId xmlns:p14="http://schemas.microsoft.com/office/powerpoint/2010/main" val="2788707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6628D-46FA-4387-B6F8-CF2277B8B070}"/>
              </a:ext>
            </a:extLst>
          </p:cNvPr>
          <p:cNvSpPr>
            <a:spLocks noGrp="1"/>
          </p:cNvSpPr>
          <p:nvPr>
            <p:ph type="title"/>
          </p:nvPr>
        </p:nvSpPr>
        <p:spPr>
          <a:xfrm>
            <a:off x="609600" y="381000"/>
            <a:ext cx="10972800" cy="601717"/>
          </a:xfrm>
        </p:spPr>
        <p:txBody>
          <a:bodyPr>
            <a:normAutofit fontScale="90000"/>
          </a:bodyPr>
          <a:lstStyle/>
          <a:p>
            <a:r>
              <a:rPr lang="en-US" b="1" dirty="0">
                <a:solidFill>
                  <a:schemeClr val="tx1"/>
                </a:solidFill>
              </a:rPr>
              <a:t>Behavioral Health Services</a:t>
            </a:r>
            <a:endParaRPr lang="en-US" dirty="0">
              <a:solidFill>
                <a:schemeClr val="tx1"/>
              </a:solidFill>
            </a:endParaRPr>
          </a:p>
        </p:txBody>
      </p:sp>
      <p:sp>
        <p:nvSpPr>
          <p:cNvPr id="3" name="Content Placeholder 2">
            <a:extLst>
              <a:ext uri="{FF2B5EF4-FFF2-40B4-BE49-F238E27FC236}">
                <a16:creationId xmlns:a16="http://schemas.microsoft.com/office/drawing/2014/main" id="{81096560-BC39-4737-8D11-7DAD601B5F7F}"/>
              </a:ext>
            </a:extLst>
          </p:cNvPr>
          <p:cNvSpPr>
            <a:spLocks noGrp="1"/>
          </p:cNvSpPr>
          <p:nvPr>
            <p:ph idx="1"/>
          </p:nvPr>
        </p:nvSpPr>
        <p:spPr>
          <a:xfrm>
            <a:off x="609600" y="982717"/>
            <a:ext cx="10972800" cy="5796455"/>
          </a:xfrm>
        </p:spPr>
        <p:txBody>
          <a:bodyPr>
            <a:normAutofit lnSpcReduction="10000"/>
          </a:bodyPr>
          <a:lstStyle/>
          <a:p>
            <a:r>
              <a:rPr lang="en-US" dirty="0"/>
              <a:t>Investigative Protocol:  Record Review </a:t>
            </a:r>
          </a:p>
          <a:p>
            <a:pPr marL="0" indent="0">
              <a:buNone/>
            </a:pPr>
            <a:endParaRPr lang="en-US" dirty="0"/>
          </a:p>
          <a:p>
            <a:r>
              <a:rPr lang="en-US" sz="2000" dirty="0"/>
              <a:t>Review the resident’s care plan for interventions to address the assessed problem. </a:t>
            </a:r>
          </a:p>
          <a:p>
            <a:pPr lvl="1"/>
            <a:r>
              <a:rPr lang="en-US" sz="1800" dirty="0"/>
              <a:t>How are mental and psychosocial adjustment difficulties, a history of trauma, and/or PTSD addressed in the care plan? </a:t>
            </a:r>
          </a:p>
          <a:p>
            <a:pPr lvl="1"/>
            <a:r>
              <a:rPr lang="en-US" sz="1800" dirty="0"/>
              <a:t>Does it describe the programs and activities that have been implemented to assist the resident in reaching and maintaining the highest level of mental and psychosocial functioning? </a:t>
            </a:r>
          </a:p>
          <a:p>
            <a:pPr lvl="1"/>
            <a:r>
              <a:rPr lang="en-US" sz="1800" dirty="0"/>
              <a:t>Is the care plan written in measurable language that allows assessment of its effectiveness?</a:t>
            </a:r>
          </a:p>
          <a:p>
            <a:r>
              <a:rPr lang="en-US" sz="2000" dirty="0"/>
              <a:t>Are the data to be collected to evaluate the effectiveness of the care plan identified? </a:t>
            </a:r>
          </a:p>
          <a:p>
            <a:r>
              <a:rPr lang="en-US" sz="2000" dirty="0"/>
              <a:t>Are the data collection done according to the care plan? </a:t>
            </a:r>
          </a:p>
          <a:p>
            <a:r>
              <a:rPr lang="en-US" sz="2000" dirty="0"/>
              <a:t>Does record review indicate that the care and services outlined in the care plan are effective in decreasing the resident’s expressions or indications of distress? </a:t>
            </a:r>
          </a:p>
          <a:p>
            <a:r>
              <a:rPr lang="en-US" sz="2000" dirty="0"/>
              <a:t>If the data collected indicate that expressions or indications of distress are unchanged in frequency or severity over two or more assessment periods, is the plan reassessed and intervention approaches revised to support the resident in attaining the highest practicable mental and psychosocial well-being?</a:t>
            </a:r>
          </a:p>
          <a:p>
            <a:pPr lvl="1"/>
            <a:r>
              <a:rPr lang="en-US" dirty="0"/>
              <a:t>F742  						Appendix PP:  p. 438</a:t>
            </a:r>
          </a:p>
        </p:txBody>
      </p:sp>
    </p:spTree>
    <p:extLst>
      <p:ext uri="{BB962C8B-B14F-4D97-AF65-F5344CB8AC3E}">
        <p14:creationId xmlns:p14="http://schemas.microsoft.com/office/powerpoint/2010/main" val="17457668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C820A-8F69-47B5-A2B3-1C532CCE5D29}"/>
              </a:ext>
            </a:extLst>
          </p:cNvPr>
          <p:cNvSpPr>
            <a:spLocks noGrp="1"/>
          </p:cNvSpPr>
          <p:nvPr>
            <p:ph type="title"/>
          </p:nvPr>
        </p:nvSpPr>
        <p:spPr>
          <a:xfrm>
            <a:off x="591879" y="457199"/>
            <a:ext cx="10972800" cy="585952"/>
          </a:xfrm>
        </p:spPr>
        <p:txBody>
          <a:bodyPr>
            <a:normAutofit fontScale="90000"/>
          </a:bodyPr>
          <a:lstStyle/>
          <a:p>
            <a:r>
              <a:rPr lang="en-US" sz="3600" b="1" dirty="0">
                <a:solidFill>
                  <a:schemeClr val="tx1"/>
                </a:solidFill>
              </a:rPr>
              <a:t>Behavioral Health Services </a:t>
            </a:r>
            <a:endParaRPr lang="en-US" sz="3600" dirty="0">
              <a:solidFill>
                <a:schemeClr val="tx1"/>
              </a:solidFill>
            </a:endParaRPr>
          </a:p>
        </p:txBody>
      </p:sp>
      <p:sp>
        <p:nvSpPr>
          <p:cNvPr id="3" name="Content Placeholder 2">
            <a:extLst>
              <a:ext uri="{FF2B5EF4-FFF2-40B4-BE49-F238E27FC236}">
                <a16:creationId xmlns:a16="http://schemas.microsoft.com/office/drawing/2014/main" id="{A4B496A2-4660-4692-9651-DD494D4A4F36}"/>
              </a:ext>
            </a:extLst>
          </p:cNvPr>
          <p:cNvSpPr>
            <a:spLocks noGrp="1"/>
          </p:cNvSpPr>
          <p:nvPr>
            <p:ph idx="1"/>
          </p:nvPr>
        </p:nvSpPr>
        <p:spPr>
          <a:xfrm>
            <a:off x="609600" y="1148316"/>
            <a:ext cx="10972800" cy="5544146"/>
          </a:xfrm>
        </p:spPr>
        <p:txBody>
          <a:bodyPr>
            <a:normAutofit fontScale="92500" lnSpcReduction="10000"/>
          </a:bodyPr>
          <a:lstStyle/>
          <a:p>
            <a:pPr marL="0" indent="0">
              <a:buNone/>
            </a:pPr>
            <a:r>
              <a:rPr lang="en-US" sz="2200" b="1" dirty="0"/>
              <a:t>Key Elements of Noncompliance: </a:t>
            </a:r>
            <a:r>
              <a:rPr lang="en-US" sz="2200" dirty="0"/>
              <a:t>To cite deficient practice at F740, the surveyor’s investigation will generally show that the facility failed to: </a:t>
            </a:r>
          </a:p>
          <a:p>
            <a:pPr lvl="1"/>
            <a:r>
              <a:rPr lang="en-US" sz="1800" dirty="0"/>
              <a:t>Identify, address, and/or obtain necessary services for the behavioral health care needs of residents;</a:t>
            </a:r>
          </a:p>
          <a:p>
            <a:pPr marL="274320" lvl="1" indent="0">
              <a:buNone/>
            </a:pPr>
            <a:endParaRPr lang="en-US" sz="1800" dirty="0"/>
          </a:p>
          <a:p>
            <a:pPr lvl="1"/>
            <a:r>
              <a:rPr lang="en-US" sz="1800" dirty="0"/>
              <a:t>Develop and implement person-centered care plans that include and support the behavioral health care needs, identified in the comprehensive assessment; </a:t>
            </a:r>
          </a:p>
          <a:p>
            <a:pPr marL="274320" lvl="1" indent="0">
              <a:buNone/>
            </a:pPr>
            <a:endParaRPr lang="en-US" sz="1800" dirty="0"/>
          </a:p>
          <a:p>
            <a:pPr lvl="1"/>
            <a:r>
              <a:rPr lang="en-US" sz="1800" dirty="0"/>
              <a:t>Develop individualized interventions related to the resident’s diagnosed conditions;</a:t>
            </a:r>
          </a:p>
          <a:p>
            <a:pPr marL="274320" lvl="1" indent="0">
              <a:buNone/>
            </a:pPr>
            <a:endParaRPr lang="en-US" sz="1800" dirty="0"/>
          </a:p>
          <a:p>
            <a:pPr lvl="1"/>
            <a:r>
              <a:rPr lang="en-US" sz="1800" dirty="0"/>
              <a:t>Review and revise behavioral health care plans that have not been effective and/or when the resident has a change in condition; </a:t>
            </a:r>
          </a:p>
          <a:p>
            <a:pPr marL="274320" lvl="1" indent="0">
              <a:buNone/>
            </a:pPr>
            <a:endParaRPr lang="en-US" sz="1800" dirty="0"/>
          </a:p>
          <a:p>
            <a:pPr lvl="1"/>
            <a:r>
              <a:rPr lang="en-US" sz="1800" dirty="0"/>
              <a:t>Learn the resident’s history and prior level of functioning in order to identify appropriate goals and interventions; </a:t>
            </a:r>
          </a:p>
          <a:p>
            <a:pPr marL="274320" lvl="1" indent="0">
              <a:buNone/>
            </a:pPr>
            <a:endParaRPr lang="en-US" sz="1800" dirty="0"/>
          </a:p>
          <a:p>
            <a:pPr lvl="1"/>
            <a:r>
              <a:rPr lang="en-US" sz="1800" dirty="0"/>
              <a:t>Identify individual resident responses to stressors and utilize person-centered interventions developed by the IDT to support each resident; or • Achieve expected improvements or maintain the expected stable rate of decline based on the progression of the resident’s diagnosed condition.</a:t>
            </a:r>
          </a:p>
          <a:p>
            <a:pPr lvl="2"/>
            <a:r>
              <a:rPr lang="en-US" dirty="0"/>
              <a:t>F740							Appendix PP: p. 425</a:t>
            </a:r>
          </a:p>
          <a:p>
            <a:pPr marL="0" indent="0">
              <a:buNone/>
            </a:pPr>
            <a:endParaRPr lang="en-US" sz="2800" dirty="0"/>
          </a:p>
        </p:txBody>
      </p:sp>
    </p:spTree>
    <p:extLst>
      <p:ext uri="{BB962C8B-B14F-4D97-AF65-F5344CB8AC3E}">
        <p14:creationId xmlns:p14="http://schemas.microsoft.com/office/powerpoint/2010/main" val="15563615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64E66-D99B-4FBE-9FD2-47ACA996B35E}"/>
              </a:ext>
            </a:extLst>
          </p:cNvPr>
          <p:cNvSpPr>
            <a:spLocks noGrp="1"/>
          </p:cNvSpPr>
          <p:nvPr>
            <p:ph type="title"/>
          </p:nvPr>
        </p:nvSpPr>
        <p:spPr>
          <a:xfrm>
            <a:off x="609600" y="381000"/>
            <a:ext cx="10972800" cy="727841"/>
          </a:xfrm>
        </p:spPr>
        <p:txBody>
          <a:bodyPr>
            <a:normAutofit/>
          </a:bodyPr>
          <a:lstStyle/>
          <a:p>
            <a:r>
              <a:rPr lang="en-US" sz="3600" b="1" dirty="0">
                <a:solidFill>
                  <a:schemeClr val="tx1"/>
                </a:solidFill>
              </a:rPr>
              <a:t>Behavioral Health Services</a:t>
            </a:r>
          </a:p>
        </p:txBody>
      </p:sp>
      <p:sp>
        <p:nvSpPr>
          <p:cNvPr id="3" name="Content Placeholder 2">
            <a:extLst>
              <a:ext uri="{FF2B5EF4-FFF2-40B4-BE49-F238E27FC236}">
                <a16:creationId xmlns:a16="http://schemas.microsoft.com/office/drawing/2014/main" id="{DDD55891-C59E-49EC-B258-3D6C95BDD5CC}"/>
              </a:ext>
            </a:extLst>
          </p:cNvPr>
          <p:cNvSpPr>
            <a:spLocks noGrp="1"/>
          </p:cNvSpPr>
          <p:nvPr>
            <p:ph idx="1"/>
          </p:nvPr>
        </p:nvSpPr>
        <p:spPr>
          <a:xfrm>
            <a:off x="609600" y="1594945"/>
            <a:ext cx="10972800" cy="3442138"/>
          </a:xfrm>
        </p:spPr>
        <p:txBody>
          <a:bodyPr/>
          <a:lstStyle/>
          <a:p>
            <a:pPr marL="0" indent="0">
              <a:buNone/>
            </a:pPr>
            <a:r>
              <a:rPr lang="en-US" sz="3200" b="1" dirty="0">
                <a:solidFill>
                  <a:schemeClr val="tx2">
                    <a:lumMod val="75000"/>
                    <a:lumOff val="25000"/>
                  </a:schemeClr>
                </a:solidFill>
              </a:rPr>
              <a:t>Staff</a:t>
            </a:r>
          </a:p>
          <a:p>
            <a:r>
              <a:rPr lang="en-US" dirty="0"/>
              <a:t>Regulation:  </a:t>
            </a:r>
          </a:p>
          <a:p>
            <a:pPr>
              <a:buFont typeface="Wingdings" panose="05000000000000000000" pitchFamily="2" charset="2"/>
              <a:buChar char="Ø"/>
            </a:pPr>
            <a:r>
              <a:rPr lang="en-US" sz="2000" dirty="0"/>
              <a:t>There must be sufficient staff </a:t>
            </a:r>
          </a:p>
          <a:p>
            <a:pPr>
              <a:buFont typeface="Wingdings" panose="05000000000000000000" pitchFamily="2" charset="2"/>
              <a:buChar char="Ø"/>
            </a:pPr>
            <a:r>
              <a:rPr lang="en-US" sz="2000" dirty="0"/>
              <a:t>Staff must have appropriate competencies and skills sets </a:t>
            </a:r>
          </a:p>
          <a:p>
            <a:pPr>
              <a:buFont typeface="Wingdings" panose="05000000000000000000" pitchFamily="2" charset="2"/>
              <a:buChar char="Ø"/>
            </a:pPr>
            <a:r>
              <a:rPr lang="en-US" sz="2000" dirty="0"/>
              <a:t>Competencies and skills sets must include knowledge of and appropriate training and supervision to care for residents with mental and psychosocial disorders</a:t>
            </a:r>
          </a:p>
          <a:p>
            <a:pPr lvl="1"/>
            <a:r>
              <a:rPr lang="en-US" dirty="0"/>
              <a:t>F741      483.40(a) &amp; (a)(1)				Appendix PP: p. 428</a:t>
            </a:r>
          </a:p>
          <a:p>
            <a:pPr marL="0" indent="0">
              <a:buNone/>
            </a:pPr>
            <a:endParaRPr lang="en-US" dirty="0"/>
          </a:p>
        </p:txBody>
      </p:sp>
    </p:spTree>
    <p:extLst>
      <p:ext uri="{BB962C8B-B14F-4D97-AF65-F5344CB8AC3E}">
        <p14:creationId xmlns:p14="http://schemas.microsoft.com/office/powerpoint/2010/main" val="910194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86F8C-2EB1-442C-B91B-462898F86B6B}"/>
              </a:ext>
            </a:extLst>
          </p:cNvPr>
          <p:cNvSpPr>
            <a:spLocks noGrp="1"/>
          </p:cNvSpPr>
          <p:nvPr>
            <p:ph type="title"/>
          </p:nvPr>
        </p:nvSpPr>
        <p:spPr>
          <a:xfrm>
            <a:off x="609600" y="533400"/>
            <a:ext cx="10972800" cy="1563414"/>
          </a:xfrm>
        </p:spPr>
        <p:txBody>
          <a:bodyPr>
            <a:noAutofit/>
          </a:bodyPr>
          <a:lstStyle/>
          <a:p>
            <a:r>
              <a:rPr lang="en-US" sz="3600" b="1" dirty="0">
                <a:solidFill>
                  <a:schemeClr val="tx1"/>
                </a:solidFill>
              </a:rPr>
              <a:t>Reason:  The Safety of Individuals in the Facility is Endangered Due to the Clinical or Behavioral Status of the Resident</a:t>
            </a:r>
          </a:p>
        </p:txBody>
      </p:sp>
      <p:sp>
        <p:nvSpPr>
          <p:cNvPr id="3" name="Content Placeholder 2">
            <a:extLst>
              <a:ext uri="{FF2B5EF4-FFF2-40B4-BE49-F238E27FC236}">
                <a16:creationId xmlns:a16="http://schemas.microsoft.com/office/drawing/2014/main" id="{AA861A25-258C-4721-9945-DB8BD33D916E}"/>
              </a:ext>
            </a:extLst>
          </p:cNvPr>
          <p:cNvSpPr>
            <a:spLocks noGrp="1"/>
          </p:cNvSpPr>
          <p:nvPr>
            <p:ph idx="1"/>
          </p:nvPr>
        </p:nvSpPr>
        <p:spPr>
          <a:xfrm>
            <a:off x="609600" y="2370082"/>
            <a:ext cx="10972800" cy="3901966"/>
          </a:xfrm>
        </p:spPr>
        <p:txBody>
          <a:bodyPr/>
          <a:lstStyle/>
          <a:p>
            <a:pPr marL="0" indent="0">
              <a:buNone/>
            </a:pPr>
            <a:r>
              <a:rPr lang="en-US" sz="3200" dirty="0"/>
              <a:t>Scenario: </a:t>
            </a:r>
          </a:p>
          <a:p>
            <a:pPr marL="0" indent="0">
              <a:buNone/>
            </a:pPr>
            <a:r>
              <a:rPr lang="en-US" dirty="0"/>
              <a:t>Mrs. J has a diagnosis of Lewy Body Dementia and has hallucinations that cause her to become scared and combative.  Recently Mrs. J became frightened in the dining room on several occasions. She then struck another resident in the dining room and was immediately transferred to the hospital. Mrs. J received treatment and was in the hospital for a few days.  When she was ready to go back to the nursing home, the facility issued a notice of discharge. Mrs. J has asked for Ombudsman assistance. </a:t>
            </a:r>
          </a:p>
          <a:p>
            <a:endParaRPr lang="en-US" dirty="0"/>
          </a:p>
        </p:txBody>
      </p:sp>
    </p:spTree>
    <p:extLst>
      <p:ext uri="{BB962C8B-B14F-4D97-AF65-F5344CB8AC3E}">
        <p14:creationId xmlns:p14="http://schemas.microsoft.com/office/powerpoint/2010/main" val="42874547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609600" y="508000"/>
            <a:ext cx="10972800" cy="934720"/>
          </a:xfrm>
        </p:spPr>
        <p:txBody>
          <a:bodyPr>
            <a:noAutofit/>
          </a:bodyPr>
          <a:lstStyle/>
          <a:p>
            <a:r>
              <a:rPr lang="en-US" altLang="en-US" sz="3600" b="1" dirty="0">
                <a:solidFill>
                  <a:schemeClr val="tx1"/>
                </a:solidFill>
              </a:rPr>
              <a:t>This is a Facility-Initiated </a:t>
            </a:r>
            <a:r>
              <a:rPr lang="en-US" altLang="en-US" sz="3600" b="1" dirty="0">
                <a:solidFill>
                  <a:srgbClr val="FF0000"/>
                </a:solidFill>
              </a:rPr>
              <a:t>Discharge</a:t>
            </a:r>
            <a:r>
              <a:rPr lang="en-US" altLang="en-US" sz="3600" b="1" dirty="0"/>
              <a:t> </a:t>
            </a:r>
          </a:p>
        </p:txBody>
      </p:sp>
      <p:sp>
        <p:nvSpPr>
          <p:cNvPr id="18435" name="Content Placeholder 2"/>
          <p:cNvSpPr>
            <a:spLocks noGrp="1"/>
          </p:cNvSpPr>
          <p:nvPr>
            <p:ph idx="1"/>
          </p:nvPr>
        </p:nvSpPr>
        <p:spPr>
          <a:xfrm>
            <a:off x="609600" y="1748245"/>
            <a:ext cx="10972800" cy="4290423"/>
          </a:xfrm>
        </p:spPr>
        <p:txBody>
          <a:bodyPr>
            <a:normAutofit/>
          </a:bodyPr>
          <a:lstStyle/>
          <a:p>
            <a:r>
              <a:rPr lang="en-US" altLang="en-US" sz="2800" dirty="0"/>
              <a:t>Regulation:  If the facility decides the resident can’t return, it must follow transfer/discharge requirements    (e.g. notice)</a:t>
            </a:r>
          </a:p>
          <a:p>
            <a:r>
              <a:rPr lang="en-US" altLang="en-US" dirty="0"/>
              <a:t>F626   	</a:t>
            </a:r>
            <a:r>
              <a:rPr lang="en-US" dirty="0"/>
              <a:t>483.15(e)(1)(ii)   				 Handout: p. 170</a:t>
            </a:r>
            <a:endParaRPr lang="en-US" altLang="en-US" dirty="0"/>
          </a:p>
          <a:p>
            <a:pPr marL="0" indent="0">
              <a:buNone/>
            </a:pPr>
            <a:r>
              <a:rPr lang="en-US" altLang="en-US" sz="3600" dirty="0"/>
              <a:t>				</a:t>
            </a:r>
          </a:p>
          <a:p>
            <a:r>
              <a:rPr lang="en-US" altLang="en-US" sz="2800" dirty="0"/>
              <a:t>Guidance:  In situations where the facility intends to discharge the resident, the facility must comply with Transfer and Discharge Requirements at 483.15(c )…. </a:t>
            </a:r>
          </a:p>
          <a:p>
            <a:pPr lvl="1"/>
            <a:r>
              <a:rPr lang="en-US" altLang="en-US" sz="2400" dirty="0"/>
              <a:t>F626    							Handout: p.170</a:t>
            </a:r>
          </a:p>
        </p:txBody>
      </p:sp>
    </p:spTree>
    <p:extLst>
      <p:ext uri="{BB962C8B-B14F-4D97-AF65-F5344CB8AC3E}">
        <p14:creationId xmlns:p14="http://schemas.microsoft.com/office/powerpoint/2010/main" val="28908734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31801"/>
            <a:ext cx="10972800" cy="711200"/>
          </a:xfrm>
        </p:spPr>
        <p:txBody>
          <a:bodyPr>
            <a:noAutofit/>
          </a:bodyPr>
          <a:lstStyle/>
          <a:p>
            <a:r>
              <a:rPr lang="en-US" sz="3600" b="1" dirty="0">
                <a:solidFill>
                  <a:schemeClr val="tx1"/>
                </a:solidFill>
              </a:rPr>
              <a:t>Permitting resident to return</a:t>
            </a:r>
          </a:p>
        </p:txBody>
      </p:sp>
      <p:sp>
        <p:nvSpPr>
          <p:cNvPr id="3" name="Content Placeholder 2"/>
          <p:cNvSpPr>
            <a:spLocks noGrp="1"/>
          </p:cNvSpPr>
          <p:nvPr>
            <p:ph idx="1"/>
          </p:nvPr>
        </p:nvSpPr>
        <p:spPr>
          <a:xfrm>
            <a:off x="635000" y="1143001"/>
            <a:ext cx="10972800" cy="5559878"/>
          </a:xfrm>
        </p:spPr>
        <p:txBody>
          <a:bodyPr>
            <a:normAutofit fontScale="92500" lnSpcReduction="20000"/>
          </a:bodyPr>
          <a:lstStyle/>
          <a:p>
            <a:pPr marL="0" indent="0">
              <a:buNone/>
            </a:pPr>
            <a:r>
              <a:rPr lang="en-US" sz="3500" b="1" dirty="0">
                <a:solidFill>
                  <a:schemeClr val="tx2">
                    <a:lumMod val="75000"/>
                    <a:lumOff val="25000"/>
                  </a:schemeClr>
                </a:solidFill>
              </a:rPr>
              <a:t>Evaluation (can’t meet needs/health or safety</a:t>
            </a:r>
            <a:r>
              <a:rPr lang="en-US" sz="3500" b="1" dirty="0"/>
              <a:t>)</a:t>
            </a:r>
            <a:endParaRPr lang="en-US" altLang="en-US" sz="3500" dirty="0"/>
          </a:p>
          <a:p>
            <a:r>
              <a:rPr lang="en-US" altLang="en-US" sz="3000" dirty="0"/>
              <a:t>Guidance:  </a:t>
            </a:r>
            <a:r>
              <a:rPr lang="en-US" sz="3000" dirty="0"/>
              <a:t>A facility may have concerns about permitting a resident to return to the facility after a hospital stay due to the resident’s clinical or behavioral condition at the time of transfer. The facility must not evaluate the resident based on their condition when originally transferred to the hospital.  The medical record should show evidence that the facility made efforts to:</a:t>
            </a:r>
          </a:p>
          <a:p>
            <a:pPr lvl="1">
              <a:buFont typeface="Wingdings" panose="05000000000000000000" pitchFamily="2" charset="2"/>
              <a:buChar char="Ø"/>
            </a:pPr>
            <a:r>
              <a:rPr lang="en-US" sz="2600" dirty="0"/>
              <a:t>Determine if the resident still required services and is eligible for Medicare or Medicaid</a:t>
            </a:r>
          </a:p>
          <a:p>
            <a:pPr lvl="1">
              <a:buFont typeface="Wingdings" panose="05000000000000000000" pitchFamily="2" charset="2"/>
              <a:buChar char="Ø"/>
            </a:pPr>
            <a:r>
              <a:rPr lang="en-US" sz="2600" dirty="0"/>
              <a:t>Obtain an accurate status of the resident’s condition</a:t>
            </a:r>
          </a:p>
          <a:p>
            <a:pPr lvl="1">
              <a:buFont typeface="Wingdings" panose="05000000000000000000" pitchFamily="2" charset="2"/>
              <a:buChar char="Ø"/>
            </a:pPr>
            <a:r>
              <a:rPr lang="en-US" sz="2600" dirty="0"/>
              <a:t>Find out what treatments, medications, and services were provided by the hospital, and determine whether the facility can provide them</a:t>
            </a:r>
          </a:p>
          <a:p>
            <a:pPr lvl="1">
              <a:buFont typeface="Wingdings" panose="05000000000000000000" pitchFamily="2" charset="2"/>
              <a:buChar char="Ø"/>
            </a:pPr>
            <a:r>
              <a:rPr lang="en-US" sz="2600" dirty="0"/>
              <a:t>Work with the hospital to ensure the resident’s needs and condition are within the nursing home’s scope of care</a:t>
            </a:r>
          </a:p>
          <a:p>
            <a:pPr lvl="1"/>
            <a:r>
              <a:rPr lang="en-US" altLang="en-US" sz="2200" dirty="0"/>
              <a:t>F626 						Handout: p.173</a:t>
            </a:r>
            <a:endParaRPr lang="en-US" sz="2200" dirty="0"/>
          </a:p>
        </p:txBody>
      </p:sp>
    </p:spTree>
    <p:extLst>
      <p:ext uri="{BB962C8B-B14F-4D97-AF65-F5344CB8AC3E}">
        <p14:creationId xmlns:p14="http://schemas.microsoft.com/office/powerpoint/2010/main" val="14717480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58C47-8BDD-48AD-9A1A-10D67AF71FBB}"/>
              </a:ext>
            </a:extLst>
          </p:cNvPr>
          <p:cNvSpPr>
            <a:spLocks noGrp="1"/>
          </p:cNvSpPr>
          <p:nvPr>
            <p:ph type="title"/>
          </p:nvPr>
        </p:nvSpPr>
        <p:spPr>
          <a:xfrm>
            <a:off x="432046" y="381000"/>
            <a:ext cx="10972800" cy="990600"/>
          </a:xfrm>
        </p:spPr>
        <p:txBody>
          <a:bodyPr/>
          <a:lstStyle/>
          <a:p>
            <a:r>
              <a:rPr lang="en-US" b="1" dirty="0"/>
              <a:t>Project Overview </a:t>
            </a:r>
          </a:p>
        </p:txBody>
      </p:sp>
      <p:sp>
        <p:nvSpPr>
          <p:cNvPr id="3" name="Content Placeholder 2">
            <a:extLst>
              <a:ext uri="{FF2B5EF4-FFF2-40B4-BE49-F238E27FC236}">
                <a16:creationId xmlns:a16="http://schemas.microsoft.com/office/drawing/2014/main" id="{085DCB29-3932-4008-85F3-ABFA294E9E5C}"/>
              </a:ext>
            </a:extLst>
          </p:cNvPr>
          <p:cNvSpPr>
            <a:spLocks noGrp="1"/>
          </p:cNvSpPr>
          <p:nvPr>
            <p:ph idx="1"/>
          </p:nvPr>
        </p:nvSpPr>
        <p:spPr>
          <a:xfrm>
            <a:off x="432046" y="1376039"/>
            <a:ext cx="11437398" cy="5105400"/>
          </a:xfrm>
        </p:spPr>
        <p:txBody>
          <a:bodyPr/>
          <a:lstStyle/>
          <a:p>
            <a:r>
              <a:rPr lang="en-US" b="1" dirty="0"/>
              <a:t>Complaints about discharges </a:t>
            </a:r>
            <a:r>
              <a:rPr lang="en-US" dirty="0"/>
              <a:t>have</a:t>
            </a:r>
            <a:r>
              <a:rPr lang="en-US" b="1" dirty="0"/>
              <a:t> </a:t>
            </a:r>
            <a:r>
              <a:rPr lang="en-US" dirty="0"/>
              <a:t>been the </a:t>
            </a:r>
            <a:r>
              <a:rPr lang="en-US" b="1" dirty="0"/>
              <a:t>most common </a:t>
            </a:r>
            <a:r>
              <a:rPr lang="en-US" dirty="0"/>
              <a:t>nursing home complaint received by Ombudsman programs for </a:t>
            </a:r>
            <a:r>
              <a:rPr lang="en-US" b="1" dirty="0"/>
              <a:t>the last 7 years</a:t>
            </a:r>
            <a:r>
              <a:rPr lang="en-US" dirty="0"/>
              <a:t>. In 2017, 10,610 of the 144,003 nursing home complaints were about discharges.</a:t>
            </a:r>
          </a:p>
          <a:p>
            <a:endParaRPr lang="en-US" b="1" dirty="0"/>
          </a:p>
          <a:p>
            <a:r>
              <a:rPr lang="en-US" dirty="0"/>
              <a:t>Supplemental grant from the Administration on Community Living (ACL) for the project.</a:t>
            </a:r>
          </a:p>
          <a:p>
            <a:pPr marL="0" indent="0">
              <a:buNone/>
            </a:pPr>
            <a:endParaRPr lang="en-US" b="1" dirty="0"/>
          </a:p>
          <a:p>
            <a:r>
              <a:rPr lang="en-US" b="1" dirty="0"/>
              <a:t>7 project states (representing 6 of the 10 ACL regions)</a:t>
            </a:r>
          </a:p>
          <a:p>
            <a:pPr lvl="1"/>
            <a:r>
              <a:rPr lang="en-US" sz="2200" dirty="0"/>
              <a:t>DC, Mississippi, Pennsylvania (ACL Regions III/IV)</a:t>
            </a:r>
          </a:p>
          <a:p>
            <a:pPr lvl="1"/>
            <a:r>
              <a:rPr lang="en-US" sz="2200" dirty="0"/>
              <a:t>Ohio (ACL Region V/VII)</a:t>
            </a:r>
          </a:p>
          <a:p>
            <a:pPr lvl="1"/>
            <a:r>
              <a:rPr lang="en-US" sz="2200" dirty="0"/>
              <a:t>Oklahoma, Louisiana (ACL Region VI)</a:t>
            </a:r>
          </a:p>
          <a:p>
            <a:pPr lvl="1"/>
            <a:r>
              <a:rPr lang="en-US" sz="2200" dirty="0"/>
              <a:t>Nevada (ACL Region IX)</a:t>
            </a:r>
          </a:p>
          <a:p>
            <a:pPr lvl="1"/>
            <a:endParaRPr lang="en-US" dirty="0"/>
          </a:p>
          <a:p>
            <a:pPr marL="274637" lvl="1" indent="0">
              <a:buNone/>
            </a:pPr>
            <a:endParaRPr lang="en-US" dirty="0"/>
          </a:p>
          <a:p>
            <a:pPr lvl="1"/>
            <a:endParaRPr lang="en-US" dirty="0"/>
          </a:p>
          <a:p>
            <a:pPr marL="274637" lvl="1" indent="0">
              <a:buNone/>
            </a:pPr>
            <a:endParaRPr lang="en-US" dirty="0"/>
          </a:p>
          <a:p>
            <a:pPr marL="274637" lvl="1" indent="0">
              <a:buNone/>
            </a:pPr>
            <a:endParaRPr lang="en-US" dirty="0"/>
          </a:p>
          <a:p>
            <a:pPr lvl="1"/>
            <a:endParaRPr lang="en-US" dirty="0"/>
          </a:p>
          <a:p>
            <a:pPr lvl="1"/>
            <a:endParaRPr lang="en-US" dirty="0"/>
          </a:p>
          <a:p>
            <a:pPr lvl="1"/>
            <a:endParaRPr lang="en-US" dirty="0"/>
          </a:p>
          <a:p>
            <a:pPr lvl="1"/>
            <a:endParaRPr lang="en-US" dirty="0"/>
          </a:p>
          <a:p>
            <a:pPr marL="274637" lvl="1" indent="0">
              <a:buNone/>
            </a:pPr>
            <a:endParaRPr lang="en-US" dirty="0"/>
          </a:p>
          <a:p>
            <a:pPr marL="0" lvl="0" indent="0">
              <a:buNone/>
            </a:pPr>
            <a:endParaRPr lang="en-US" dirty="0"/>
          </a:p>
          <a:p>
            <a:pPr marL="0" lvl="0" indent="0">
              <a:buNone/>
            </a:pPr>
            <a:endParaRPr lang="en-US" sz="1400" dirty="0"/>
          </a:p>
          <a:p>
            <a:endParaRPr lang="en-US" dirty="0"/>
          </a:p>
        </p:txBody>
      </p:sp>
      <p:pic>
        <p:nvPicPr>
          <p:cNvPr id="12" name="Picture 11" descr="A close up of a piece of paper&#10;&#10;Description automatically generated">
            <a:extLst>
              <a:ext uri="{FF2B5EF4-FFF2-40B4-BE49-F238E27FC236}">
                <a16:creationId xmlns:a16="http://schemas.microsoft.com/office/drawing/2014/main" id="{D9A3C233-2961-4611-B4BA-809FC4673E18}"/>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9037320" y="4146682"/>
            <a:ext cx="2367526" cy="2367526"/>
          </a:xfrm>
          <a:prstGeom prst="rect">
            <a:avLst/>
          </a:prstGeom>
        </p:spPr>
      </p:pic>
      <p:sp>
        <p:nvSpPr>
          <p:cNvPr id="13" name="TextBox 12">
            <a:extLst>
              <a:ext uri="{FF2B5EF4-FFF2-40B4-BE49-F238E27FC236}">
                <a16:creationId xmlns:a16="http://schemas.microsoft.com/office/drawing/2014/main" id="{2586B3EA-0447-451D-807E-207EF72EF1E4}"/>
              </a:ext>
            </a:extLst>
          </p:cNvPr>
          <p:cNvSpPr txBox="1"/>
          <p:nvPr/>
        </p:nvSpPr>
        <p:spPr>
          <a:xfrm>
            <a:off x="8467078" y="6485878"/>
            <a:ext cx="3533164" cy="230832"/>
          </a:xfrm>
          <a:prstGeom prst="rect">
            <a:avLst/>
          </a:prstGeom>
          <a:noFill/>
        </p:spPr>
        <p:txBody>
          <a:bodyPr wrap="square" rtlCol="0">
            <a:spAutoFit/>
          </a:bodyPr>
          <a:lstStyle/>
          <a:p>
            <a:r>
              <a:rPr lang="en-US" sz="900" dirty="0">
                <a:hlinkClick r:id="rId4" tooltip="http://somelikeithot-somelikeitnot.blogspot.com/2007_11_01_archive.html"/>
              </a:rPr>
              <a:t>This Photo</a:t>
            </a:r>
            <a:r>
              <a:rPr lang="en-US" sz="900" dirty="0"/>
              <a:t> by Unknown Author is licensed under </a:t>
            </a:r>
            <a:r>
              <a:rPr lang="en-US" sz="900" dirty="0">
                <a:hlinkClick r:id="rId5" tooltip="https://creativecommons.org/licenses/by-nc-sa/3.0/"/>
              </a:rPr>
              <a:t>CC BY-SA-NC</a:t>
            </a:r>
            <a:endParaRPr lang="en-US" sz="900" dirty="0"/>
          </a:p>
        </p:txBody>
      </p:sp>
    </p:spTree>
    <p:extLst>
      <p:ext uri="{BB962C8B-B14F-4D97-AF65-F5344CB8AC3E}">
        <p14:creationId xmlns:p14="http://schemas.microsoft.com/office/powerpoint/2010/main" val="34058627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23507-2D78-4E32-A91B-69410EBFFA10}"/>
              </a:ext>
            </a:extLst>
          </p:cNvPr>
          <p:cNvSpPr>
            <a:spLocks noGrp="1"/>
          </p:cNvSpPr>
          <p:nvPr>
            <p:ph type="title"/>
          </p:nvPr>
        </p:nvSpPr>
        <p:spPr>
          <a:xfrm>
            <a:off x="609600" y="381000"/>
            <a:ext cx="10972800" cy="683079"/>
          </a:xfrm>
        </p:spPr>
        <p:txBody>
          <a:bodyPr>
            <a:normAutofit/>
          </a:bodyPr>
          <a:lstStyle/>
          <a:p>
            <a:r>
              <a:rPr lang="en-US" sz="3600" b="1" dirty="0">
                <a:solidFill>
                  <a:schemeClr val="tx1"/>
                </a:solidFill>
              </a:rPr>
              <a:t>Permitting resident to return</a:t>
            </a:r>
          </a:p>
        </p:txBody>
      </p:sp>
      <p:sp>
        <p:nvSpPr>
          <p:cNvPr id="3" name="Content Placeholder 2">
            <a:extLst>
              <a:ext uri="{FF2B5EF4-FFF2-40B4-BE49-F238E27FC236}">
                <a16:creationId xmlns:a16="http://schemas.microsoft.com/office/drawing/2014/main" id="{89D24560-5AA1-4885-BB63-B7028A6B2621}"/>
              </a:ext>
            </a:extLst>
          </p:cNvPr>
          <p:cNvSpPr>
            <a:spLocks noGrp="1"/>
          </p:cNvSpPr>
          <p:nvPr>
            <p:ph idx="1"/>
          </p:nvPr>
        </p:nvSpPr>
        <p:spPr>
          <a:xfrm>
            <a:off x="609600" y="1216479"/>
            <a:ext cx="10972800" cy="5260521"/>
          </a:xfrm>
        </p:spPr>
        <p:txBody>
          <a:bodyPr>
            <a:normAutofit/>
          </a:bodyPr>
          <a:lstStyle/>
          <a:p>
            <a:pPr marL="0" indent="0">
              <a:buNone/>
            </a:pPr>
            <a:r>
              <a:rPr lang="en-US" sz="3200" b="1" dirty="0">
                <a:solidFill>
                  <a:schemeClr val="tx2">
                    <a:lumMod val="75000"/>
                    <a:lumOff val="25000"/>
                  </a:schemeClr>
                </a:solidFill>
              </a:rPr>
              <a:t>Appeals</a:t>
            </a:r>
          </a:p>
          <a:p>
            <a:pPr marL="0" indent="0">
              <a:buNone/>
            </a:pPr>
            <a:r>
              <a:rPr lang="en-US" sz="2800" dirty="0"/>
              <a:t>I</a:t>
            </a:r>
            <a:r>
              <a:rPr lang="en-US" sz="2800" u="sng" dirty="0"/>
              <a:t>f the resident appeals discharge while in a hospital:</a:t>
            </a:r>
          </a:p>
          <a:p>
            <a:r>
              <a:rPr lang="en-US" dirty="0"/>
              <a:t>Guidance:  Facilities must allow the resident to return pending their appeal, unless there is evidence that the facility cannot meet the resident’s needs, or the resident’s return would pose a danger to the health or safety of the resident or others in the facility. </a:t>
            </a:r>
          </a:p>
          <a:p>
            <a:pPr lvl="1"/>
            <a:r>
              <a:rPr lang="en-US" dirty="0"/>
              <a:t>A facility’s determination to not permit a resident to return while an appeal of the resident’s discharge is pending </a:t>
            </a:r>
            <a:r>
              <a:rPr lang="en-US" b="1" dirty="0"/>
              <a:t>must not be based on the resident’s condition when originally transferred to the hospital. </a:t>
            </a:r>
          </a:p>
          <a:p>
            <a:pPr lvl="2"/>
            <a:r>
              <a:rPr lang="en-US" dirty="0"/>
              <a:t>F622  							Handout: p. 159</a:t>
            </a:r>
          </a:p>
          <a:p>
            <a:pPr marL="0" indent="0">
              <a:buNone/>
            </a:pPr>
            <a:endParaRPr lang="en-US" dirty="0"/>
          </a:p>
          <a:p>
            <a:r>
              <a:rPr lang="en-US" dirty="0"/>
              <a:t>Additional guidance:   Handout p. 170, 173</a:t>
            </a:r>
          </a:p>
          <a:p>
            <a:pPr marL="0" indent="0">
              <a:buNone/>
            </a:pPr>
            <a:endParaRPr lang="en-US" dirty="0"/>
          </a:p>
        </p:txBody>
      </p:sp>
    </p:spTree>
    <p:extLst>
      <p:ext uri="{BB962C8B-B14F-4D97-AF65-F5344CB8AC3E}">
        <p14:creationId xmlns:p14="http://schemas.microsoft.com/office/powerpoint/2010/main" val="16936443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90E88B-3C84-4591-90EE-237C5E484FAE}"/>
              </a:ext>
            </a:extLst>
          </p:cNvPr>
          <p:cNvPicPr>
            <a:picLocks noChangeAspect="1"/>
          </p:cNvPicPr>
          <p:nvPr/>
        </p:nvPicPr>
        <p:blipFill>
          <a:blip r:embed="rId2"/>
          <a:stretch>
            <a:fillRect/>
          </a:stretch>
        </p:blipFill>
        <p:spPr>
          <a:xfrm>
            <a:off x="1869440" y="427521"/>
            <a:ext cx="8615679" cy="5961283"/>
          </a:xfrm>
          <a:prstGeom prst="rect">
            <a:avLst/>
          </a:prstGeom>
          <a:ln>
            <a:solidFill>
              <a:schemeClr val="tx1"/>
            </a:solidFill>
          </a:ln>
        </p:spPr>
      </p:pic>
      <p:sp>
        <p:nvSpPr>
          <p:cNvPr id="3" name="TextBox 2">
            <a:extLst>
              <a:ext uri="{FF2B5EF4-FFF2-40B4-BE49-F238E27FC236}">
                <a16:creationId xmlns:a16="http://schemas.microsoft.com/office/drawing/2014/main" id="{4BBEA325-E251-4841-ABA3-072A625AE7B1}"/>
              </a:ext>
            </a:extLst>
          </p:cNvPr>
          <p:cNvSpPr txBox="1"/>
          <p:nvPr/>
        </p:nvSpPr>
        <p:spPr>
          <a:xfrm>
            <a:off x="1161548" y="6395858"/>
            <a:ext cx="986890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prstClr val="black"/>
                </a:solidFill>
                <a:effectLst/>
                <a:uLnTx/>
                <a:uFillTx/>
                <a:latin typeface="Arial"/>
                <a:ea typeface="+mn-ea"/>
                <a:cs typeface="+mn-cs"/>
                <a:hlinkClick r:id="rId3"/>
              </a:rPr>
              <a:t>https://www.cms.gov/medicare/provider-enrollment-and-certification/guidanceforlawsandregulations/nursing-homes.html</a:t>
            </a:r>
            <a:r>
              <a:rPr kumimoji="0" lang="en-US" sz="1400" b="0" i="0" u="sng" strike="noStrike" kern="1200" cap="none" spc="0" normalizeH="0" baseline="0" noProof="0" dirty="0">
                <a:ln>
                  <a:noFill/>
                </a:ln>
                <a:solidFill>
                  <a:prstClr val="black"/>
                </a:solidFill>
                <a:effectLst/>
                <a:uLnTx/>
                <a:uFillTx/>
                <a:latin typeface="Arial"/>
                <a:ea typeface="+mn-ea"/>
                <a:cs typeface="+mn-cs"/>
              </a:rPr>
              <a:t> </a:t>
            </a:r>
            <a:endParaRPr kumimoji="0" lang="en-US" sz="14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7540277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5DC24-E135-46E3-8985-FBAC694593F2}"/>
              </a:ext>
            </a:extLst>
          </p:cNvPr>
          <p:cNvSpPr>
            <a:spLocks noGrp="1"/>
          </p:cNvSpPr>
          <p:nvPr>
            <p:ph type="title"/>
          </p:nvPr>
        </p:nvSpPr>
        <p:spPr>
          <a:xfrm>
            <a:off x="609600" y="520262"/>
            <a:ext cx="10972800" cy="570186"/>
          </a:xfrm>
        </p:spPr>
        <p:txBody>
          <a:bodyPr>
            <a:normAutofit fontScale="90000"/>
          </a:bodyPr>
          <a:lstStyle/>
          <a:p>
            <a:br>
              <a:rPr lang="en-US" b="1" dirty="0">
                <a:solidFill>
                  <a:schemeClr val="tx2">
                    <a:lumMod val="75000"/>
                    <a:lumOff val="25000"/>
                  </a:schemeClr>
                </a:solidFill>
              </a:rPr>
            </a:br>
            <a:r>
              <a:rPr lang="en-US" b="1" dirty="0">
                <a:solidFill>
                  <a:schemeClr val="tx1"/>
                </a:solidFill>
              </a:rPr>
              <a:t>Behavioral Health Services</a:t>
            </a:r>
            <a:br>
              <a:rPr lang="en-US" b="1" dirty="0">
                <a:solidFill>
                  <a:schemeClr val="tx2">
                    <a:lumMod val="75000"/>
                    <a:lumOff val="25000"/>
                  </a:schemeClr>
                </a:solidFill>
              </a:rPr>
            </a:br>
            <a:endParaRPr lang="en-US" dirty="0"/>
          </a:p>
        </p:txBody>
      </p:sp>
      <p:sp>
        <p:nvSpPr>
          <p:cNvPr id="3" name="Content Placeholder 2">
            <a:extLst>
              <a:ext uri="{FF2B5EF4-FFF2-40B4-BE49-F238E27FC236}">
                <a16:creationId xmlns:a16="http://schemas.microsoft.com/office/drawing/2014/main" id="{7CBA6D5B-CF9A-4257-9C2D-FC7424B2729E}"/>
              </a:ext>
            </a:extLst>
          </p:cNvPr>
          <p:cNvSpPr>
            <a:spLocks noGrp="1"/>
          </p:cNvSpPr>
          <p:nvPr>
            <p:ph idx="1"/>
          </p:nvPr>
        </p:nvSpPr>
        <p:spPr>
          <a:xfrm>
            <a:off x="609600" y="1284890"/>
            <a:ext cx="10972800" cy="5115910"/>
          </a:xfrm>
        </p:spPr>
        <p:txBody>
          <a:bodyPr/>
          <a:lstStyle/>
          <a:p>
            <a:pPr marL="0" indent="0">
              <a:buNone/>
            </a:pPr>
            <a:r>
              <a:rPr lang="en-US" sz="3200" b="1" dirty="0">
                <a:solidFill>
                  <a:schemeClr val="tx2">
                    <a:lumMod val="75000"/>
                    <a:lumOff val="25000"/>
                  </a:schemeClr>
                </a:solidFill>
              </a:rPr>
              <a:t>Dementia care</a:t>
            </a:r>
            <a:endParaRPr lang="en-US" sz="3200" dirty="0"/>
          </a:p>
          <a:p>
            <a:pPr marL="0" indent="0">
              <a:buNone/>
            </a:pPr>
            <a:endParaRPr lang="en-US" dirty="0"/>
          </a:p>
          <a:p>
            <a:r>
              <a:rPr lang="en-US" sz="2800" dirty="0"/>
              <a:t>Regulation:  The facility must ensure that—</a:t>
            </a:r>
          </a:p>
          <a:p>
            <a:pPr marL="274637" lvl="1" indent="0">
              <a:buNone/>
            </a:pPr>
            <a:r>
              <a:rPr lang="en-US" sz="2400" dirty="0"/>
              <a:t>A resident who displays or is diagnosed with dementia, receives the appropriate treatment and services to attain or maintain his or her highest practicable physical, mental, and psychosocial well-being. </a:t>
            </a:r>
          </a:p>
          <a:p>
            <a:pPr lvl="1"/>
            <a:r>
              <a:rPr lang="en-US" dirty="0"/>
              <a:t>F744  	483.40(b)(3)				Appendix PP:  p. 445</a:t>
            </a:r>
          </a:p>
          <a:p>
            <a:endParaRPr lang="en-US" sz="1100" dirty="0"/>
          </a:p>
          <a:p>
            <a:endParaRPr lang="en-US" sz="1100" dirty="0"/>
          </a:p>
          <a:p>
            <a:pPr marL="0" indent="0">
              <a:buNone/>
            </a:pPr>
            <a:r>
              <a:rPr lang="en-US" dirty="0"/>
              <a:t>  </a:t>
            </a:r>
          </a:p>
        </p:txBody>
      </p:sp>
    </p:spTree>
    <p:extLst>
      <p:ext uri="{BB962C8B-B14F-4D97-AF65-F5344CB8AC3E}">
        <p14:creationId xmlns:p14="http://schemas.microsoft.com/office/powerpoint/2010/main" val="16357998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AF63E98-7800-49D6-A233-AEC408F57D56}"/>
              </a:ext>
            </a:extLst>
          </p:cNvPr>
          <p:cNvPicPr>
            <a:picLocks noGrp="1" noChangeAspect="1"/>
          </p:cNvPicPr>
          <p:nvPr>
            <p:ph idx="1"/>
          </p:nvPr>
        </p:nvPicPr>
        <p:blipFill rotWithShape="1">
          <a:blip r:embed="rId2"/>
          <a:srcRect l="17441" t="13334" r="16431" b="5108"/>
          <a:stretch/>
        </p:blipFill>
        <p:spPr>
          <a:xfrm>
            <a:off x="1920078" y="629780"/>
            <a:ext cx="8351844" cy="5877156"/>
          </a:xfrm>
          <a:prstGeom prst="rect">
            <a:avLst/>
          </a:prstGeom>
        </p:spPr>
      </p:pic>
      <p:sp>
        <p:nvSpPr>
          <p:cNvPr id="3" name="TextBox 2">
            <a:extLst>
              <a:ext uri="{FF2B5EF4-FFF2-40B4-BE49-F238E27FC236}">
                <a16:creationId xmlns:a16="http://schemas.microsoft.com/office/drawing/2014/main" id="{59AAA04F-FB7D-4DA5-B76D-2E0AC80B4B40}"/>
              </a:ext>
            </a:extLst>
          </p:cNvPr>
          <p:cNvSpPr txBox="1"/>
          <p:nvPr/>
        </p:nvSpPr>
        <p:spPr>
          <a:xfrm>
            <a:off x="942473" y="6436430"/>
            <a:ext cx="986890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prstClr val="black"/>
                </a:solidFill>
                <a:effectLst/>
                <a:uLnTx/>
                <a:uFillTx/>
                <a:latin typeface="Arial"/>
                <a:ea typeface="+mn-ea"/>
                <a:cs typeface="+mn-cs"/>
                <a:hlinkClick r:id="rId3"/>
              </a:rPr>
              <a:t>https://www.cms.gov/medicare/provider-enrollment-and-certification/guidanceforlawsandregulations/nursing-homes.html</a:t>
            </a:r>
            <a:r>
              <a:rPr kumimoji="0" lang="en-US" sz="1400" b="0" i="0" u="sng" strike="noStrike" kern="1200" cap="none" spc="0" normalizeH="0" baseline="0" noProof="0" dirty="0">
                <a:ln>
                  <a:noFill/>
                </a:ln>
                <a:solidFill>
                  <a:prstClr val="black"/>
                </a:solidFill>
                <a:effectLst/>
                <a:uLnTx/>
                <a:uFillTx/>
                <a:latin typeface="Arial"/>
                <a:ea typeface="+mn-ea"/>
                <a:cs typeface="+mn-cs"/>
              </a:rPr>
              <a:t> </a:t>
            </a:r>
            <a:endParaRPr kumimoji="0" lang="en-US" sz="14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5654709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A870F-1C53-4E02-AE96-9BD5F461B765}"/>
              </a:ext>
            </a:extLst>
          </p:cNvPr>
          <p:cNvSpPr>
            <a:spLocks noGrp="1"/>
          </p:cNvSpPr>
          <p:nvPr>
            <p:ph type="title"/>
          </p:nvPr>
        </p:nvSpPr>
        <p:spPr>
          <a:xfrm>
            <a:off x="609600" y="504496"/>
            <a:ext cx="10972800" cy="751490"/>
          </a:xfrm>
        </p:spPr>
        <p:txBody>
          <a:bodyPr>
            <a:normAutofit fontScale="90000"/>
          </a:bodyPr>
          <a:lstStyle/>
          <a:p>
            <a:br>
              <a:rPr lang="en-US" sz="3600" b="1" dirty="0">
                <a:solidFill>
                  <a:schemeClr val="tx2">
                    <a:lumMod val="75000"/>
                    <a:lumOff val="25000"/>
                  </a:schemeClr>
                </a:solidFill>
              </a:rPr>
            </a:br>
            <a:r>
              <a:rPr lang="en-US" sz="3600" b="1" dirty="0">
                <a:solidFill>
                  <a:schemeClr val="tx1"/>
                </a:solidFill>
              </a:rPr>
              <a:t>Behavioral Health Services</a:t>
            </a:r>
            <a:br>
              <a:rPr lang="en-US" sz="3600" b="1" dirty="0">
                <a:solidFill>
                  <a:schemeClr val="tx2">
                    <a:lumMod val="75000"/>
                    <a:lumOff val="25000"/>
                  </a:schemeClr>
                </a:solidFill>
              </a:rPr>
            </a:br>
            <a:endParaRPr lang="en-US" sz="3600" dirty="0"/>
          </a:p>
        </p:txBody>
      </p:sp>
      <p:sp>
        <p:nvSpPr>
          <p:cNvPr id="3" name="Content Placeholder 2">
            <a:extLst>
              <a:ext uri="{FF2B5EF4-FFF2-40B4-BE49-F238E27FC236}">
                <a16:creationId xmlns:a16="http://schemas.microsoft.com/office/drawing/2014/main" id="{83453324-E087-4158-A661-1722F03C5CBC}"/>
              </a:ext>
            </a:extLst>
          </p:cNvPr>
          <p:cNvSpPr>
            <a:spLocks noGrp="1"/>
          </p:cNvSpPr>
          <p:nvPr>
            <p:ph idx="1"/>
          </p:nvPr>
        </p:nvSpPr>
        <p:spPr>
          <a:xfrm>
            <a:off x="609600" y="1584434"/>
            <a:ext cx="10972800" cy="3074276"/>
          </a:xfrm>
        </p:spPr>
        <p:txBody>
          <a:bodyPr/>
          <a:lstStyle/>
          <a:p>
            <a:pPr marL="0" indent="0">
              <a:buNone/>
            </a:pPr>
            <a:endParaRPr lang="en-US" sz="2800" b="1" dirty="0">
              <a:solidFill>
                <a:schemeClr val="tx2">
                  <a:lumMod val="75000"/>
                  <a:lumOff val="25000"/>
                </a:schemeClr>
              </a:solidFill>
            </a:endParaRPr>
          </a:p>
          <a:p>
            <a:pPr marL="0" indent="0">
              <a:buNone/>
            </a:pPr>
            <a:r>
              <a:rPr lang="en-US" sz="2800" b="1" dirty="0">
                <a:solidFill>
                  <a:schemeClr val="tx2">
                    <a:lumMod val="75000"/>
                    <a:lumOff val="25000"/>
                  </a:schemeClr>
                </a:solidFill>
              </a:rPr>
              <a:t>Training</a:t>
            </a:r>
          </a:p>
          <a:p>
            <a:r>
              <a:rPr lang="en-US" dirty="0"/>
              <a:t>Regulation:  Facilities must provide training to all staff on dementia management </a:t>
            </a:r>
          </a:p>
          <a:p>
            <a:pPr lvl="1"/>
            <a:r>
              <a:rPr lang="en-US" dirty="0"/>
              <a:t>F943 	483.95 (c)(3)  				Appendix PP:  p.695</a:t>
            </a:r>
          </a:p>
        </p:txBody>
      </p:sp>
    </p:spTree>
    <p:extLst>
      <p:ext uri="{BB962C8B-B14F-4D97-AF65-F5344CB8AC3E}">
        <p14:creationId xmlns:p14="http://schemas.microsoft.com/office/powerpoint/2010/main" val="34620984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DD190-8113-4E42-B1BC-7A641E830F61}"/>
              </a:ext>
            </a:extLst>
          </p:cNvPr>
          <p:cNvSpPr>
            <a:spLocks noGrp="1"/>
          </p:cNvSpPr>
          <p:nvPr>
            <p:ph type="title"/>
          </p:nvPr>
        </p:nvSpPr>
        <p:spPr/>
        <p:txBody>
          <a:bodyPr>
            <a:noAutofit/>
          </a:bodyPr>
          <a:lstStyle/>
          <a:p>
            <a:r>
              <a:rPr lang="en-US" sz="3600" b="1" dirty="0">
                <a:solidFill>
                  <a:schemeClr val="tx1"/>
                </a:solidFill>
              </a:rPr>
              <a:t>Reason: Resident has Failed to Pay After Reasonable and Appropriate Notice</a:t>
            </a:r>
          </a:p>
        </p:txBody>
      </p:sp>
      <p:sp>
        <p:nvSpPr>
          <p:cNvPr id="5" name="Content Placeholder 4">
            <a:extLst>
              <a:ext uri="{FF2B5EF4-FFF2-40B4-BE49-F238E27FC236}">
                <a16:creationId xmlns:a16="http://schemas.microsoft.com/office/drawing/2014/main" id="{97510B6D-E853-41E0-AF85-7827ADF18E00}"/>
              </a:ext>
            </a:extLst>
          </p:cNvPr>
          <p:cNvSpPr>
            <a:spLocks noGrp="1"/>
          </p:cNvSpPr>
          <p:nvPr>
            <p:ph idx="1"/>
          </p:nvPr>
        </p:nvSpPr>
        <p:spPr>
          <a:xfrm>
            <a:off x="609600" y="2008414"/>
            <a:ext cx="10972800" cy="3780064"/>
          </a:xfrm>
        </p:spPr>
        <p:txBody>
          <a:bodyPr/>
          <a:lstStyle/>
          <a:p>
            <a:pPr marL="0" indent="0">
              <a:buNone/>
            </a:pPr>
            <a:r>
              <a:rPr lang="en-US" sz="3200" dirty="0"/>
              <a:t>Scenario</a:t>
            </a:r>
          </a:p>
          <a:p>
            <a:pPr marL="0" indent="0">
              <a:buNone/>
            </a:pPr>
            <a:r>
              <a:rPr lang="en-US" sz="2800" dirty="0"/>
              <a:t>Mrs. S had been paying privately for her nursing home stay, but she has exhausted her financial resources. Her family helped her complete and submit a Medicaid application, but Mrs. S has not yet heard if her application has been approved. The facility has not been paid for 2 months and has issued a discharge notice. Mrs. S has asked the Ombudsman for help. </a:t>
            </a:r>
          </a:p>
          <a:p>
            <a:endParaRPr lang="en-US" dirty="0"/>
          </a:p>
        </p:txBody>
      </p:sp>
    </p:spTree>
    <p:extLst>
      <p:ext uri="{BB962C8B-B14F-4D97-AF65-F5344CB8AC3E}">
        <p14:creationId xmlns:p14="http://schemas.microsoft.com/office/powerpoint/2010/main" val="32217321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CA4D4-5F57-441C-8685-8D4905AA3249}"/>
              </a:ext>
            </a:extLst>
          </p:cNvPr>
          <p:cNvSpPr>
            <a:spLocks noGrp="1"/>
          </p:cNvSpPr>
          <p:nvPr>
            <p:ph type="title"/>
          </p:nvPr>
        </p:nvSpPr>
        <p:spPr/>
        <p:txBody>
          <a:bodyPr>
            <a:normAutofit/>
          </a:bodyPr>
          <a:lstStyle/>
          <a:p>
            <a:r>
              <a:rPr lang="en-US" b="1" dirty="0">
                <a:solidFill>
                  <a:schemeClr val="tx1"/>
                </a:solidFill>
              </a:rPr>
              <a:t>Nonpayment has not occurred </a:t>
            </a:r>
            <a:endParaRPr lang="en-US" dirty="0">
              <a:solidFill>
                <a:schemeClr val="tx1"/>
              </a:solidFill>
            </a:endParaRPr>
          </a:p>
        </p:txBody>
      </p:sp>
      <p:sp>
        <p:nvSpPr>
          <p:cNvPr id="3" name="Content Placeholder 2">
            <a:extLst>
              <a:ext uri="{FF2B5EF4-FFF2-40B4-BE49-F238E27FC236}">
                <a16:creationId xmlns:a16="http://schemas.microsoft.com/office/drawing/2014/main" id="{69DB8995-5141-4FAB-AA0C-74568F472F85}"/>
              </a:ext>
            </a:extLst>
          </p:cNvPr>
          <p:cNvSpPr>
            <a:spLocks noGrp="1"/>
          </p:cNvSpPr>
          <p:nvPr>
            <p:ph idx="1"/>
          </p:nvPr>
        </p:nvSpPr>
        <p:spPr/>
        <p:txBody>
          <a:bodyPr/>
          <a:lstStyle/>
          <a:p>
            <a:r>
              <a:rPr lang="en-US" sz="2800" dirty="0"/>
              <a:t>Regulation: … Nonpayment applies if the resident does not submit the necessary paperwork for third party payment or after the third party, including Medicare or Medicaid, denies the claim and the resident refuses to pay for his or her stay. </a:t>
            </a:r>
          </a:p>
          <a:p>
            <a:r>
              <a:rPr lang="en-US" dirty="0"/>
              <a:t>F622		483.15(c)(1)(i)(E)				Appendix PP:  p.157 </a:t>
            </a:r>
          </a:p>
          <a:p>
            <a:pPr marL="0" indent="0">
              <a:buNone/>
            </a:pPr>
            <a:endParaRPr lang="en-US" sz="2600" b="1" dirty="0"/>
          </a:p>
          <a:p>
            <a:r>
              <a:rPr lang="en-US" sz="2600" b="1" dirty="0"/>
              <a:t>Guidance: </a:t>
            </a:r>
            <a:r>
              <a:rPr lang="en-US" sz="2600" b="1" i="1" dirty="0"/>
              <a:t>NOTE</a:t>
            </a:r>
            <a:r>
              <a:rPr lang="en-US" sz="2600" i="1" dirty="0"/>
              <a:t>: A resident cannot be discharged for nonpayment while their Medicaid eligibility is pending (See F622, Transfer and Discharge Requirements). </a:t>
            </a:r>
            <a:endParaRPr lang="en-US" sz="2600" dirty="0"/>
          </a:p>
          <a:p>
            <a:pPr lvl="1"/>
            <a:r>
              <a:rPr lang="en-US" dirty="0"/>
              <a:t>F620		§483.15(a)(4)(i) and (ii)				Appendix PP:  p.152 </a:t>
            </a:r>
          </a:p>
          <a:p>
            <a:endParaRPr lang="en-US" dirty="0"/>
          </a:p>
          <a:p>
            <a:endParaRPr lang="en-US" dirty="0"/>
          </a:p>
          <a:p>
            <a:pPr marL="0" indent="0">
              <a:buNone/>
            </a:pPr>
            <a:endParaRPr lang="en-US" dirty="0"/>
          </a:p>
        </p:txBody>
      </p:sp>
    </p:spTree>
    <p:extLst>
      <p:ext uri="{BB962C8B-B14F-4D97-AF65-F5344CB8AC3E}">
        <p14:creationId xmlns:p14="http://schemas.microsoft.com/office/powerpoint/2010/main" val="1426655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C9034-391D-43EE-87A3-7D41C93C5EF3}"/>
              </a:ext>
            </a:extLst>
          </p:cNvPr>
          <p:cNvSpPr>
            <a:spLocks noGrp="1"/>
          </p:cNvSpPr>
          <p:nvPr>
            <p:ph type="title"/>
          </p:nvPr>
        </p:nvSpPr>
        <p:spPr/>
        <p:txBody>
          <a:bodyPr/>
          <a:lstStyle/>
          <a:p>
            <a:r>
              <a:rPr lang="en-US" b="1" dirty="0">
                <a:solidFill>
                  <a:schemeClr val="tx1"/>
                </a:solidFill>
              </a:rPr>
              <a:t>Nonpayment has not occurred </a:t>
            </a:r>
            <a:endParaRPr lang="en-US" dirty="0">
              <a:solidFill>
                <a:schemeClr val="tx1"/>
              </a:solidFill>
            </a:endParaRPr>
          </a:p>
        </p:txBody>
      </p:sp>
      <p:sp>
        <p:nvSpPr>
          <p:cNvPr id="3" name="Content Placeholder 2">
            <a:extLst>
              <a:ext uri="{FF2B5EF4-FFF2-40B4-BE49-F238E27FC236}">
                <a16:creationId xmlns:a16="http://schemas.microsoft.com/office/drawing/2014/main" id="{CCE7A2AB-E062-436C-80E1-3634B013098C}"/>
              </a:ext>
            </a:extLst>
          </p:cNvPr>
          <p:cNvSpPr>
            <a:spLocks noGrp="1"/>
          </p:cNvSpPr>
          <p:nvPr>
            <p:ph idx="1"/>
          </p:nvPr>
        </p:nvSpPr>
        <p:spPr>
          <a:xfrm>
            <a:off x="609600" y="2139043"/>
            <a:ext cx="10972800" cy="3339193"/>
          </a:xfrm>
        </p:spPr>
        <p:txBody>
          <a:bodyPr/>
          <a:lstStyle/>
          <a:p>
            <a:r>
              <a:rPr lang="en-US" dirty="0"/>
              <a:t>Guidance:  Additionally, if a resident’s initial Medicaid application is denied but appealed, the resident is not considered to be in nonpayment status. Thus, an appeal suspends a finding of nonpayment.   </a:t>
            </a:r>
          </a:p>
          <a:p>
            <a:r>
              <a:rPr lang="en-US" dirty="0"/>
              <a:t>F622							Appendix PP:  p. 159  </a:t>
            </a:r>
          </a:p>
          <a:p>
            <a:endParaRPr lang="en-US" dirty="0"/>
          </a:p>
        </p:txBody>
      </p:sp>
    </p:spTree>
    <p:extLst>
      <p:ext uri="{BB962C8B-B14F-4D97-AF65-F5344CB8AC3E}">
        <p14:creationId xmlns:p14="http://schemas.microsoft.com/office/powerpoint/2010/main" val="24499313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7FE95-39D3-4CD0-A280-631062183B1D}"/>
              </a:ext>
            </a:extLst>
          </p:cNvPr>
          <p:cNvSpPr>
            <a:spLocks noGrp="1"/>
          </p:cNvSpPr>
          <p:nvPr>
            <p:ph type="title"/>
          </p:nvPr>
        </p:nvSpPr>
        <p:spPr/>
        <p:txBody>
          <a:bodyPr>
            <a:normAutofit/>
          </a:bodyPr>
          <a:lstStyle/>
          <a:p>
            <a:r>
              <a:rPr lang="en-US" sz="3600" b="1" dirty="0">
                <a:solidFill>
                  <a:schemeClr val="tx1"/>
                </a:solidFill>
              </a:rPr>
              <a:t>Facility responsibility </a:t>
            </a:r>
          </a:p>
        </p:txBody>
      </p:sp>
      <p:sp>
        <p:nvSpPr>
          <p:cNvPr id="3" name="Content Placeholder 2">
            <a:extLst>
              <a:ext uri="{FF2B5EF4-FFF2-40B4-BE49-F238E27FC236}">
                <a16:creationId xmlns:a16="http://schemas.microsoft.com/office/drawing/2014/main" id="{5B0F7BD8-9504-40C0-A54A-F71F031E8029}"/>
              </a:ext>
            </a:extLst>
          </p:cNvPr>
          <p:cNvSpPr>
            <a:spLocks noGrp="1"/>
          </p:cNvSpPr>
          <p:nvPr>
            <p:ph idx="1"/>
          </p:nvPr>
        </p:nvSpPr>
        <p:spPr>
          <a:xfrm>
            <a:off x="609600" y="1600200"/>
            <a:ext cx="10972800" cy="2790497"/>
          </a:xfrm>
        </p:spPr>
        <p:txBody>
          <a:bodyPr/>
          <a:lstStyle/>
          <a:p>
            <a:r>
              <a:rPr lang="en-US" dirty="0"/>
              <a:t>Guidance: It is the responsibility of the facility to notify the resident of their change in payment status, and the facility should ensure the resident has the necessary assistance to submit any third party paperwork. </a:t>
            </a:r>
          </a:p>
          <a:p>
            <a:r>
              <a:rPr lang="en-US" dirty="0"/>
              <a:t>F622							Appendix PP:  p. 159</a:t>
            </a:r>
          </a:p>
        </p:txBody>
      </p:sp>
    </p:spTree>
    <p:extLst>
      <p:ext uri="{BB962C8B-B14F-4D97-AF65-F5344CB8AC3E}">
        <p14:creationId xmlns:p14="http://schemas.microsoft.com/office/powerpoint/2010/main" val="23214396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5343A-2ACB-4300-A04A-695A89532229}"/>
              </a:ext>
            </a:extLst>
          </p:cNvPr>
          <p:cNvSpPr>
            <a:spLocks noGrp="1"/>
          </p:cNvSpPr>
          <p:nvPr>
            <p:ph type="title"/>
          </p:nvPr>
        </p:nvSpPr>
        <p:spPr>
          <a:xfrm>
            <a:off x="432965" y="496613"/>
            <a:ext cx="10972800" cy="625366"/>
          </a:xfrm>
        </p:spPr>
        <p:txBody>
          <a:bodyPr>
            <a:noAutofit/>
          </a:bodyPr>
          <a:lstStyle/>
          <a:p>
            <a:r>
              <a:rPr lang="en-US" sz="3600" b="1" dirty="0">
                <a:solidFill>
                  <a:schemeClr val="tx1"/>
                </a:solidFill>
              </a:rPr>
              <a:t>Procedural arguments</a:t>
            </a:r>
          </a:p>
        </p:txBody>
      </p:sp>
      <p:sp>
        <p:nvSpPr>
          <p:cNvPr id="3" name="Content Placeholder 2">
            <a:extLst>
              <a:ext uri="{FF2B5EF4-FFF2-40B4-BE49-F238E27FC236}">
                <a16:creationId xmlns:a16="http://schemas.microsoft.com/office/drawing/2014/main" id="{EEF22184-6439-459F-81C9-9FCDECF90A8E}"/>
              </a:ext>
            </a:extLst>
          </p:cNvPr>
          <p:cNvSpPr>
            <a:spLocks noGrp="1"/>
          </p:cNvSpPr>
          <p:nvPr>
            <p:ph idx="1"/>
          </p:nvPr>
        </p:nvSpPr>
        <p:spPr>
          <a:xfrm>
            <a:off x="432965" y="1121979"/>
            <a:ext cx="11149435" cy="5355021"/>
          </a:xfrm>
        </p:spPr>
        <p:txBody>
          <a:bodyPr/>
          <a:lstStyle/>
          <a:p>
            <a:r>
              <a:rPr lang="en-US" dirty="0"/>
              <a:t>Is the nursing home following the required process? </a:t>
            </a:r>
          </a:p>
          <a:p>
            <a:r>
              <a:rPr lang="en-US" dirty="0"/>
              <a:t>Are there any: </a:t>
            </a:r>
          </a:p>
          <a:p>
            <a:pPr lvl="1"/>
            <a:r>
              <a:rPr lang="en-US" dirty="0"/>
              <a:t>T’s that aren’t crossed? </a:t>
            </a:r>
          </a:p>
          <a:p>
            <a:pPr lvl="1"/>
            <a:r>
              <a:rPr lang="en-US" dirty="0"/>
              <a:t>I’s that aren’t dotted? </a:t>
            </a:r>
          </a:p>
          <a:p>
            <a:pPr marL="0" indent="0">
              <a:buNone/>
            </a:pPr>
            <a:r>
              <a:rPr lang="en-US" dirty="0"/>
              <a:t>							</a:t>
            </a:r>
          </a:p>
        </p:txBody>
      </p:sp>
      <p:pic>
        <p:nvPicPr>
          <p:cNvPr id="7" name="Picture 6" descr="A picture containing clock&#10;&#10;Description automatically generated">
            <a:extLst>
              <a:ext uri="{FF2B5EF4-FFF2-40B4-BE49-F238E27FC236}">
                <a16:creationId xmlns:a16="http://schemas.microsoft.com/office/drawing/2014/main" id="{D9F3680D-F337-4DCD-8054-D5A0CA33E2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4982" y="1922737"/>
            <a:ext cx="5162550" cy="4438650"/>
          </a:xfrm>
          <a:prstGeom prst="rect">
            <a:avLst/>
          </a:prstGeom>
        </p:spPr>
      </p:pic>
    </p:spTree>
    <p:extLst>
      <p:ext uri="{BB962C8B-B14F-4D97-AF65-F5344CB8AC3E}">
        <p14:creationId xmlns:p14="http://schemas.microsoft.com/office/powerpoint/2010/main" val="7006766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735D8-4AAD-46E1-AA6C-54BB980A5E37}"/>
              </a:ext>
            </a:extLst>
          </p:cNvPr>
          <p:cNvSpPr>
            <a:spLocks noGrp="1"/>
          </p:cNvSpPr>
          <p:nvPr>
            <p:ph type="title"/>
          </p:nvPr>
        </p:nvSpPr>
        <p:spPr/>
        <p:txBody>
          <a:bodyPr/>
          <a:lstStyle/>
          <a:p>
            <a:r>
              <a:rPr lang="en-US" i="1" dirty="0"/>
              <a:t>Pre-test poll</a:t>
            </a:r>
          </a:p>
        </p:txBody>
      </p:sp>
      <p:sp>
        <p:nvSpPr>
          <p:cNvPr id="3" name="Text Placeholder 2">
            <a:extLst>
              <a:ext uri="{FF2B5EF4-FFF2-40B4-BE49-F238E27FC236}">
                <a16:creationId xmlns:a16="http://schemas.microsoft.com/office/drawing/2014/main" id="{1D49A128-1E21-40EF-8668-32CDB2CE11DA}"/>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4987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5343A-2ACB-4300-A04A-695A89532229}"/>
              </a:ext>
            </a:extLst>
          </p:cNvPr>
          <p:cNvSpPr>
            <a:spLocks noGrp="1"/>
          </p:cNvSpPr>
          <p:nvPr>
            <p:ph type="title"/>
          </p:nvPr>
        </p:nvSpPr>
        <p:spPr>
          <a:xfrm>
            <a:off x="609600" y="505490"/>
            <a:ext cx="10972800" cy="625366"/>
          </a:xfrm>
        </p:spPr>
        <p:txBody>
          <a:bodyPr>
            <a:noAutofit/>
          </a:bodyPr>
          <a:lstStyle/>
          <a:p>
            <a:r>
              <a:rPr lang="en-US" sz="3600" b="1" dirty="0">
                <a:solidFill>
                  <a:schemeClr val="tx1"/>
                </a:solidFill>
              </a:rPr>
              <a:t>Notice</a:t>
            </a:r>
          </a:p>
        </p:txBody>
      </p:sp>
      <p:sp>
        <p:nvSpPr>
          <p:cNvPr id="3" name="Content Placeholder 2">
            <a:extLst>
              <a:ext uri="{FF2B5EF4-FFF2-40B4-BE49-F238E27FC236}">
                <a16:creationId xmlns:a16="http://schemas.microsoft.com/office/drawing/2014/main" id="{EEF22184-6439-459F-81C9-9FCDECF90A8E}"/>
              </a:ext>
            </a:extLst>
          </p:cNvPr>
          <p:cNvSpPr>
            <a:spLocks noGrp="1"/>
          </p:cNvSpPr>
          <p:nvPr>
            <p:ph idx="1"/>
          </p:nvPr>
        </p:nvSpPr>
        <p:spPr>
          <a:xfrm>
            <a:off x="609600" y="1213945"/>
            <a:ext cx="10972800" cy="5410201"/>
          </a:xfrm>
        </p:spPr>
        <p:txBody>
          <a:bodyPr/>
          <a:lstStyle/>
          <a:p>
            <a:pPr marL="0" indent="0">
              <a:buNone/>
            </a:pPr>
            <a:r>
              <a:rPr lang="en-US" sz="2800" b="1" dirty="0">
                <a:solidFill>
                  <a:schemeClr val="tx2">
                    <a:lumMod val="75000"/>
                    <a:lumOff val="25000"/>
                  </a:schemeClr>
                </a:solidFill>
              </a:rPr>
              <a:t>Contents of the notice 	483.15(c)(5)</a:t>
            </a:r>
            <a:endParaRPr lang="en-US" sz="2800" dirty="0"/>
          </a:p>
          <a:p>
            <a:r>
              <a:rPr lang="en-US" dirty="0"/>
              <a:t>Does it include the reason for discharge and is that reason an allowable reason for discharge pursuant to state &amp; federal law? </a:t>
            </a:r>
          </a:p>
          <a:p>
            <a:r>
              <a:rPr lang="en-US" dirty="0"/>
              <a:t>Is there an effective date for discharge?</a:t>
            </a:r>
          </a:p>
          <a:p>
            <a:r>
              <a:rPr lang="en-US" dirty="0"/>
              <a:t>Does the notice list a specific place to which the resident will be discharged?</a:t>
            </a:r>
          </a:p>
          <a:p>
            <a:r>
              <a:rPr lang="en-US" dirty="0"/>
              <a:t>Does it tell residents they have the right to appeal?</a:t>
            </a:r>
          </a:p>
          <a:p>
            <a:r>
              <a:rPr lang="en-US" dirty="0"/>
              <a:t>Does the appeal information contain all the required information: </a:t>
            </a:r>
          </a:p>
          <a:p>
            <a:pPr lvl="1"/>
            <a:r>
              <a:rPr lang="en-US" sz="1600" dirty="0"/>
              <a:t>The name, address (mailing and email), and telephone number of the entity which receives such requests; </a:t>
            </a:r>
          </a:p>
          <a:p>
            <a:pPr lvl="1"/>
            <a:r>
              <a:rPr lang="en-US" sz="1600" dirty="0"/>
              <a:t>Information on how to obtain an appeal form and assistance in completing the form and submitting the appeal hearing request; </a:t>
            </a:r>
          </a:p>
          <a:p>
            <a:r>
              <a:rPr lang="en-US" dirty="0"/>
              <a:t>Does it include contact info for SLTCO and Protection &amp; Advocacy?</a:t>
            </a:r>
          </a:p>
          <a:p>
            <a:endParaRPr lang="en-US" dirty="0"/>
          </a:p>
          <a:p>
            <a:r>
              <a:rPr lang="en-US" b="1" dirty="0">
                <a:solidFill>
                  <a:srgbClr val="FF0000"/>
                </a:solidFill>
              </a:rPr>
              <a:t>AND</a:t>
            </a:r>
            <a:r>
              <a:rPr lang="en-US" dirty="0"/>
              <a:t>:  </a:t>
            </a:r>
            <a:r>
              <a:rPr lang="en-US" b="1" dirty="0"/>
              <a:t>Is all the information accurate/correct? </a:t>
            </a:r>
          </a:p>
          <a:p>
            <a:endParaRPr lang="en-US" dirty="0"/>
          </a:p>
        </p:txBody>
      </p:sp>
    </p:spTree>
    <p:extLst>
      <p:ext uri="{BB962C8B-B14F-4D97-AF65-F5344CB8AC3E}">
        <p14:creationId xmlns:p14="http://schemas.microsoft.com/office/powerpoint/2010/main" val="40764815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C087B-5B6F-4151-AF12-60B72A10FECF}"/>
              </a:ext>
            </a:extLst>
          </p:cNvPr>
          <p:cNvSpPr>
            <a:spLocks noGrp="1"/>
          </p:cNvSpPr>
          <p:nvPr>
            <p:ph type="title"/>
          </p:nvPr>
        </p:nvSpPr>
        <p:spPr>
          <a:xfrm>
            <a:off x="609600" y="512380"/>
            <a:ext cx="10972800" cy="467710"/>
          </a:xfrm>
        </p:spPr>
        <p:txBody>
          <a:bodyPr>
            <a:normAutofit fontScale="90000"/>
          </a:bodyPr>
          <a:lstStyle/>
          <a:p>
            <a:r>
              <a:rPr lang="en-US" b="1" dirty="0">
                <a:solidFill>
                  <a:schemeClr val="tx1"/>
                </a:solidFill>
              </a:rPr>
              <a:t>Notice</a:t>
            </a:r>
            <a:endParaRPr lang="en-US" dirty="0">
              <a:solidFill>
                <a:schemeClr val="tx1"/>
              </a:solidFill>
            </a:endParaRPr>
          </a:p>
        </p:txBody>
      </p:sp>
      <p:sp>
        <p:nvSpPr>
          <p:cNvPr id="3" name="Content Placeholder 2">
            <a:extLst>
              <a:ext uri="{FF2B5EF4-FFF2-40B4-BE49-F238E27FC236}">
                <a16:creationId xmlns:a16="http://schemas.microsoft.com/office/drawing/2014/main" id="{42A125FB-B0A8-45C7-BCF3-A85F0774F39C}"/>
              </a:ext>
            </a:extLst>
          </p:cNvPr>
          <p:cNvSpPr>
            <a:spLocks noGrp="1"/>
          </p:cNvSpPr>
          <p:nvPr>
            <p:ph idx="1"/>
          </p:nvPr>
        </p:nvSpPr>
        <p:spPr>
          <a:xfrm>
            <a:off x="609600" y="1135117"/>
            <a:ext cx="10972800" cy="5341883"/>
          </a:xfrm>
        </p:spPr>
        <p:txBody>
          <a:bodyPr/>
          <a:lstStyle/>
          <a:p>
            <a:pPr marL="0" indent="0">
              <a:buNone/>
            </a:pPr>
            <a:r>
              <a:rPr lang="en-US" sz="2800" b="1" dirty="0">
                <a:solidFill>
                  <a:schemeClr val="tx2">
                    <a:lumMod val="75000"/>
                    <a:lumOff val="25000"/>
                  </a:schemeClr>
                </a:solidFill>
              </a:rPr>
              <a:t>Who is notified     483.15(c)(3) </a:t>
            </a:r>
          </a:p>
          <a:p>
            <a:r>
              <a:rPr lang="en-US" dirty="0"/>
              <a:t>The resident</a:t>
            </a:r>
          </a:p>
          <a:p>
            <a:r>
              <a:rPr lang="en-US" dirty="0"/>
              <a:t>The resident’s representative</a:t>
            </a:r>
          </a:p>
          <a:p>
            <a:r>
              <a:rPr lang="en-US" dirty="0"/>
              <a:t>The LTCOP</a:t>
            </a:r>
          </a:p>
          <a:p>
            <a:pPr marL="0" indent="0">
              <a:buNone/>
            </a:pPr>
            <a:r>
              <a:rPr lang="en-US" sz="2800" b="1" dirty="0">
                <a:solidFill>
                  <a:schemeClr val="tx2">
                    <a:lumMod val="75000"/>
                    <a:lumOff val="25000"/>
                  </a:schemeClr>
                </a:solidFill>
              </a:rPr>
              <a:t>Timing of the notice 483.15(c)(4)</a:t>
            </a:r>
            <a:r>
              <a:rPr lang="en-US" b="1" dirty="0"/>
              <a:t> </a:t>
            </a:r>
          </a:p>
          <a:p>
            <a:r>
              <a:rPr lang="en-US" dirty="0"/>
              <a:t>Was the notice given at least 30 days before the proposed discharge?</a:t>
            </a:r>
          </a:p>
          <a:p>
            <a:pPr marL="0" indent="0">
              <a:buNone/>
            </a:pPr>
            <a:r>
              <a:rPr lang="en-US" dirty="0"/>
              <a:t>(</a:t>
            </a:r>
            <a:r>
              <a:rPr lang="en-US" sz="2000" dirty="0"/>
              <a:t>except under certain circumstances)</a:t>
            </a:r>
          </a:p>
          <a:p>
            <a:pPr marL="0" indent="0">
              <a:buNone/>
            </a:pPr>
            <a:r>
              <a:rPr lang="en-US" sz="2800" b="1" dirty="0">
                <a:solidFill>
                  <a:schemeClr val="tx2">
                    <a:lumMod val="75000"/>
                    <a:lumOff val="25000"/>
                  </a:schemeClr>
                </a:solidFill>
              </a:rPr>
              <a:t>Changes in the notice 483.15(c)(6) &amp; Guidance p. 166 </a:t>
            </a:r>
          </a:p>
          <a:p>
            <a:r>
              <a:rPr lang="en-US" dirty="0"/>
              <a:t>Has anything significant changed since the original notice was issued. e.g. location of discharge</a:t>
            </a:r>
          </a:p>
          <a:p>
            <a:r>
              <a:rPr lang="en-US" dirty="0"/>
              <a:t>  If so, the facility must issue a new notice and restart the 30-day clock</a:t>
            </a:r>
          </a:p>
          <a:p>
            <a:endParaRPr lang="en-US" b="1" dirty="0"/>
          </a:p>
          <a:p>
            <a:endParaRPr lang="en-US" b="1" dirty="0"/>
          </a:p>
        </p:txBody>
      </p:sp>
    </p:spTree>
    <p:extLst>
      <p:ext uri="{BB962C8B-B14F-4D97-AF65-F5344CB8AC3E}">
        <p14:creationId xmlns:p14="http://schemas.microsoft.com/office/powerpoint/2010/main" val="7552888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9BF66-AD98-42DF-A988-C700C5C72E78}"/>
              </a:ext>
            </a:extLst>
          </p:cNvPr>
          <p:cNvSpPr>
            <a:spLocks noGrp="1"/>
          </p:cNvSpPr>
          <p:nvPr>
            <p:ph type="title"/>
          </p:nvPr>
        </p:nvSpPr>
        <p:spPr>
          <a:xfrm>
            <a:off x="719960" y="496614"/>
            <a:ext cx="10972800" cy="601717"/>
          </a:xfrm>
        </p:spPr>
        <p:txBody>
          <a:bodyPr>
            <a:normAutofit fontScale="90000"/>
          </a:bodyPr>
          <a:lstStyle/>
          <a:p>
            <a:br>
              <a:rPr lang="en-US" b="1" dirty="0">
                <a:solidFill>
                  <a:schemeClr val="tx2">
                    <a:lumMod val="75000"/>
                    <a:lumOff val="25000"/>
                  </a:schemeClr>
                </a:solidFill>
              </a:rPr>
            </a:br>
            <a:r>
              <a:rPr lang="en-US" b="1" dirty="0">
                <a:solidFill>
                  <a:schemeClr val="tx1"/>
                </a:solidFill>
              </a:rPr>
              <a:t>Documentation</a:t>
            </a:r>
            <a:br>
              <a:rPr lang="en-US" b="1" dirty="0">
                <a:solidFill>
                  <a:schemeClr val="tx2">
                    <a:lumMod val="75000"/>
                    <a:lumOff val="25000"/>
                  </a:schemeClr>
                </a:solidFill>
              </a:rPr>
            </a:br>
            <a:endParaRPr lang="en-US" dirty="0"/>
          </a:p>
        </p:txBody>
      </p:sp>
      <p:sp>
        <p:nvSpPr>
          <p:cNvPr id="3" name="Content Placeholder 2">
            <a:extLst>
              <a:ext uri="{FF2B5EF4-FFF2-40B4-BE49-F238E27FC236}">
                <a16:creationId xmlns:a16="http://schemas.microsoft.com/office/drawing/2014/main" id="{45F1108B-FBCE-4BCC-89F6-999B6A591C50}"/>
              </a:ext>
            </a:extLst>
          </p:cNvPr>
          <p:cNvSpPr>
            <a:spLocks noGrp="1"/>
          </p:cNvSpPr>
          <p:nvPr>
            <p:ph idx="1"/>
          </p:nvPr>
        </p:nvSpPr>
        <p:spPr>
          <a:xfrm>
            <a:off x="609600" y="1367161"/>
            <a:ext cx="10972800" cy="4994225"/>
          </a:xfrm>
        </p:spPr>
        <p:txBody>
          <a:bodyPr/>
          <a:lstStyle/>
          <a:p>
            <a:r>
              <a:rPr lang="en-US" sz="2800" dirty="0"/>
              <a:t>Regulation: The resident’s record must include:</a:t>
            </a:r>
          </a:p>
          <a:p>
            <a:pPr lvl="1">
              <a:buFont typeface="Wingdings" panose="05000000000000000000" pitchFamily="2" charset="2"/>
              <a:buChar char="Ø"/>
            </a:pPr>
            <a:r>
              <a:rPr lang="en-US" sz="2400" dirty="0"/>
              <a:t>Basis for transfer/discharge</a:t>
            </a:r>
          </a:p>
          <a:p>
            <a:pPr lvl="1">
              <a:buFont typeface="Wingdings" panose="05000000000000000000" pitchFamily="2" charset="2"/>
              <a:buChar char="Ø"/>
            </a:pPr>
            <a:r>
              <a:rPr lang="en-US" sz="2400" dirty="0"/>
              <a:t>When discharge allegedly for resident’s welfare, the specific resident needs that cannot be met, how facility attempted to meet needs, and how receiving facility will meet needs. </a:t>
            </a:r>
          </a:p>
          <a:p>
            <a:pPr lvl="1">
              <a:buFont typeface="Wingdings" panose="05000000000000000000" pitchFamily="2" charset="2"/>
              <a:buChar char="Ø"/>
            </a:pPr>
            <a:r>
              <a:rPr lang="en-US" sz="2400" dirty="0"/>
              <a:t>Documentation by resident’s physician/a physician</a:t>
            </a:r>
          </a:p>
          <a:p>
            <a:pPr lvl="1"/>
            <a:r>
              <a:rPr lang="en-US" dirty="0"/>
              <a:t>F622		483.15(c )(2)(i)&amp;(ii)				Handout: p. 156</a:t>
            </a:r>
          </a:p>
          <a:p>
            <a:pPr marL="0" indent="0">
              <a:buNone/>
            </a:pPr>
            <a:endParaRPr lang="en-US" dirty="0"/>
          </a:p>
          <a:p>
            <a:endParaRPr lang="en-US" dirty="0"/>
          </a:p>
        </p:txBody>
      </p:sp>
    </p:spTree>
    <p:extLst>
      <p:ext uri="{BB962C8B-B14F-4D97-AF65-F5344CB8AC3E}">
        <p14:creationId xmlns:p14="http://schemas.microsoft.com/office/powerpoint/2010/main" val="17161957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C6B06-17F5-44AC-9A33-C9B6488F3227}"/>
              </a:ext>
            </a:extLst>
          </p:cNvPr>
          <p:cNvSpPr>
            <a:spLocks noGrp="1"/>
          </p:cNvSpPr>
          <p:nvPr>
            <p:ph type="title"/>
          </p:nvPr>
        </p:nvSpPr>
        <p:spPr>
          <a:xfrm>
            <a:off x="609600" y="512379"/>
            <a:ext cx="10972800" cy="664779"/>
          </a:xfrm>
        </p:spPr>
        <p:txBody>
          <a:bodyPr>
            <a:normAutofit/>
          </a:bodyPr>
          <a:lstStyle/>
          <a:p>
            <a:r>
              <a:rPr lang="en-US" sz="3600" b="1" dirty="0">
                <a:solidFill>
                  <a:schemeClr val="tx1"/>
                </a:solidFill>
              </a:rPr>
              <a:t>Documentation</a:t>
            </a:r>
          </a:p>
        </p:txBody>
      </p:sp>
      <p:sp>
        <p:nvSpPr>
          <p:cNvPr id="3" name="Content Placeholder 2">
            <a:extLst>
              <a:ext uri="{FF2B5EF4-FFF2-40B4-BE49-F238E27FC236}">
                <a16:creationId xmlns:a16="http://schemas.microsoft.com/office/drawing/2014/main" id="{3BB45571-4F9E-4F64-9BDB-876C1987B09C}"/>
              </a:ext>
            </a:extLst>
          </p:cNvPr>
          <p:cNvSpPr>
            <a:spLocks noGrp="1"/>
          </p:cNvSpPr>
          <p:nvPr>
            <p:ph idx="1"/>
          </p:nvPr>
        </p:nvSpPr>
        <p:spPr/>
        <p:txBody>
          <a:bodyPr/>
          <a:lstStyle/>
          <a:p>
            <a:r>
              <a:rPr lang="en-US" sz="2800" dirty="0"/>
              <a:t>Regulation: Discharge planning</a:t>
            </a:r>
          </a:p>
          <a:p>
            <a:pPr lvl="1">
              <a:buFont typeface="Wingdings" panose="05000000000000000000" pitchFamily="2" charset="2"/>
              <a:buChar char="Ø"/>
            </a:pPr>
            <a:r>
              <a:rPr lang="en-US" sz="2400" dirty="0"/>
              <a:t>Documentation about returning to the community</a:t>
            </a:r>
          </a:p>
          <a:p>
            <a:pPr lvl="2"/>
            <a:r>
              <a:rPr lang="en-US" sz="2200" dirty="0"/>
              <a:t>F660		483.21(</a:t>
            </a:r>
            <a:r>
              <a:rPr lang="en-US" sz="2400" dirty="0"/>
              <a:t>c)(1)(vii)		Appendix PP: p. 219</a:t>
            </a:r>
            <a:endParaRPr lang="en-US" sz="2200" dirty="0"/>
          </a:p>
          <a:p>
            <a:pPr lvl="1">
              <a:buFont typeface="Wingdings" panose="05000000000000000000" pitchFamily="2" charset="2"/>
              <a:buChar char="Ø"/>
            </a:pPr>
            <a:r>
              <a:rPr lang="en-US" sz="2400" dirty="0"/>
              <a:t>A discharge plan, discharge summary</a:t>
            </a:r>
          </a:p>
          <a:p>
            <a:pPr lvl="2"/>
            <a:r>
              <a:rPr lang="en-US" sz="2200" dirty="0"/>
              <a:t>F660, F661	483.21(c )(1)(i) &amp; (c)(2)	Appendix PP:  p. 219, p. 224 </a:t>
            </a:r>
          </a:p>
          <a:p>
            <a:pPr lvl="1">
              <a:buFont typeface="Wingdings" panose="05000000000000000000" pitchFamily="2" charset="2"/>
              <a:buChar char="Ø"/>
            </a:pPr>
            <a:r>
              <a:rPr lang="en-US" sz="2400" dirty="0"/>
              <a:t>Post discharge plan </a:t>
            </a:r>
          </a:p>
          <a:p>
            <a:pPr lvl="2"/>
            <a:r>
              <a:rPr lang="en-US" sz="2200" dirty="0"/>
              <a:t>F661		483.21((c )(2)(iv)		Appendix PP:  p. 225	</a:t>
            </a:r>
          </a:p>
          <a:p>
            <a:pPr marL="547687" lvl="2" indent="0">
              <a:buNone/>
            </a:pPr>
            <a:endParaRPr lang="en-US" sz="2200" dirty="0"/>
          </a:p>
        </p:txBody>
      </p:sp>
    </p:spTree>
    <p:extLst>
      <p:ext uri="{BB962C8B-B14F-4D97-AF65-F5344CB8AC3E}">
        <p14:creationId xmlns:p14="http://schemas.microsoft.com/office/powerpoint/2010/main" val="23022880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E8940-6F50-4993-99AD-332FBF66385C}"/>
              </a:ext>
            </a:extLst>
          </p:cNvPr>
          <p:cNvSpPr>
            <a:spLocks noGrp="1"/>
          </p:cNvSpPr>
          <p:nvPr>
            <p:ph type="title"/>
          </p:nvPr>
        </p:nvSpPr>
        <p:spPr>
          <a:xfrm>
            <a:off x="672663" y="472966"/>
            <a:ext cx="10972800" cy="712076"/>
          </a:xfrm>
        </p:spPr>
        <p:txBody>
          <a:bodyPr>
            <a:normAutofit/>
          </a:bodyPr>
          <a:lstStyle/>
          <a:p>
            <a:r>
              <a:rPr lang="en-US" sz="3600" b="1" dirty="0">
                <a:solidFill>
                  <a:schemeClr val="tx1"/>
                </a:solidFill>
              </a:rPr>
              <a:t>Bottom Line </a:t>
            </a:r>
          </a:p>
        </p:txBody>
      </p:sp>
      <p:sp>
        <p:nvSpPr>
          <p:cNvPr id="3" name="Content Placeholder 2">
            <a:extLst>
              <a:ext uri="{FF2B5EF4-FFF2-40B4-BE49-F238E27FC236}">
                <a16:creationId xmlns:a16="http://schemas.microsoft.com/office/drawing/2014/main" id="{6D751FE3-EC32-4B60-8D88-398BBC411DEB}"/>
              </a:ext>
            </a:extLst>
          </p:cNvPr>
          <p:cNvSpPr>
            <a:spLocks noGrp="1"/>
          </p:cNvSpPr>
          <p:nvPr>
            <p:ph idx="1"/>
          </p:nvPr>
        </p:nvSpPr>
        <p:spPr/>
        <p:txBody>
          <a:bodyPr/>
          <a:lstStyle/>
          <a:p>
            <a:pPr marL="0" indent="0">
              <a:buNone/>
            </a:pPr>
            <a:r>
              <a:rPr lang="en-US" sz="3200" b="1" dirty="0"/>
              <a:t>If </a:t>
            </a:r>
            <a:r>
              <a:rPr lang="en-US" sz="3200" b="1" i="1" dirty="0">
                <a:solidFill>
                  <a:srgbClr val="FF0000"/>
                </a:solidFill>
              </a:rPr>
              <a:t>anything </a:t>
            </a:r>
            <a:r>
              <a:rPr lang="en-US" sz="3200" b="1" dirty="0"/>
              <a:t>in the notice is missing or inconsistent with federal requirements:</a:t>
            </a:r>
          </a:p>
          <a:p>
            <a:r>
              <a:rPr lang="en-US" sz="2800" b="1" dirty="0"/>
              <a:t>Advocate for the facility to reissue the notice and restart 30-day clock or throw out the notice on procedural grounds.  </a:t>
            </a:r>
          </a:p>
          <a:p>
            <a:r>
              <a:rPr lang="en-US" sz="2800" b="1" dirty="0"/>
              <a:t>At appeal: argue to have the proposed discharge dismissed on procedural grounds </a:t>
            </a:r>
          </a:p>
          <a:p>
            <a:endParaRPr lang="en-US" dirty="0"/>
          </a:p>
        </p:txBody>
      </p:sp>
    </p:spTree>
    <p:extLst>
      <p:ext uri="{BB962C8B-B14F-4D97-AF65-F5344CB8AC3E}">
        <p14:creationId xmlns:p14="http://schemas.microsoft.com/office/powerpoint/2010/main" val="42045892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30819" y="2038351"/>
            <a:ext cx="11647503" cy="4645025"/>
          </a:xfrm>
        </p:spPr>
        <p:txBody>
          <a:bodyPr rtlCol="0">
            <a:normAutofit/>
          </a:bodyPr>
          <a:lstStyle/>
          <a:p>
            <a:pPr marL="0" indent="0" algn="ctr">
              <a:buNone/>
              <a:defRPr/>
            </a:pPr>
            <a:endParaRPr lang="en-US" i="1" dirty="0">
              <a:solidFill>
                <a:srgbClr val="FF0000"/>
              </a:solidFill>
            </a:endParaRPr>
          </a:p>
          <a:p>
            <a:pPr marL="0" indent="0" algn="ctr">
              <a:buNone/>
              <a:defRPr/>
            </a:pPr>
            <a:r>
              <a:rPr lang="en-US" sz="2500" b="1" dirty="0"/>
              <a:t>The National Consumer Voice for Quality Long-Term Care </a:t>
            </a:r>
          </a:p>
          <a:p>
            <a:pPr marL="0" indent="0" algn="ctr">
              <a:buNone/>
              <a:defRPr/>
            </a:pPr>
            <a:r>
              <a:rPr lang="en-US" sz="2500" dirty="0">
                <a:solidFill>
                  <a:srgbClr val="0000CC"/>
                </a:solidFill>
                <a:hlinkClick r:id="rId3"/>
              </a:rPr>
              <a:t>www.theconsumervoice.org</a:t>
            </a:r>
            <a:r>
              <a:rPr lang="en-US" sz="2500" dirty="0">
                <a:solidFill>
                  <a:srgbClr val="0000CC"/>
                </a:solidFill>
              </a:rPr>
              <a:t> </a:t>
            </a:r>
          </a:p>
          <a:p>
            <a:pPr marL="0" indent="0" algn="ctr">
              <a:buNone/>
            </a:pPr>
            <a:endParaRPr lang="en-US" sz="2800" b="1" i="1" dirty="0"/>
          </a:p>
          <a:p>
            <a:pPr marL="0" indent="0" algn="ctr">
              <a:buNone/>
            </a:pPr>
            <a:r>
              <a:rPr lang="en-US" sz="2500" b="1" i="1" dirty="0"/>
              <a:t>Connect with us:</a:t>
            </a:r>
            <a:endParaRPr lang="en-US" sz="2500" i="1" dirty="0"/>
          </a:p>
          <a:p>
            <a:pPr algn="ctr"/>
            <a:endParaRPr lang="en-US" sz="2500" dirty="0"/>
          </a:p>
          <a:p>
            <a:pPr marL="0" indent="0" algn="ctr">
              <a:buNone/>
            </a:pPr>
            <a:r>
              <a:rPr lang="en-US" sz="2500" dirty="0">
                <a:hlinkClick r:id="rId4"/>
              </a:rPr>
              <a:t>National Consumer Voice for Quality Long-Term Care</a:t>
            </a:r>
            <a:endParaRPr lang="en-US" sz="2500" dirty="0"/>
          </a:p>
          <a:p>
            <a:pPr algn="ctr"/>
            <a:endParaRPr lang="en-US" sz="2500" dirty="0"/>
          </a:p>
          <a:p>
            <a:pPr marL="0" indent="0" algn="ctr">
              <a:buNone/>
            </a:pPr>
            <a:r>
              <a:rPr lang="en-US" sz="2500" dirty="0">
                <a:hlinkClick r:id="rId5"/>
              </a:rPr>
              <a:t>@ConsumerVoices</a:t>
            </a:r>
            <a:endParaRPr lang="en-US" sz="2500" dirty="0"/>
          </a:p>
          <a:p>
            <a:pPr marL="0" indent="0" algn="ctr">
              <a:buNone/>
              <a:defRPr/>
            </a:pPr>
            <a:endParaRPr lang="en-US" sz="2500" dirty="0"/>
          </a:p>
          <a:p>
            <a:pPr marL="0" indent="0" algn="ctr">
              <a:buNone/>
              <a:defRPr/>
            </a:pPr>
            <a:endParaRPr lang="en-US" sz="2800" dirty="0"/>
          </a:p>
          <a:p>
            <a:pPr marL="0" indent="0" algn="ctr">
              <a:buNone/>
              <a:defRPr/>
            </a:pPr>
            <a:endParaRPr lang="en-US" sz="2800" dirty="0"/>
          </a:p>
        </p:txBody>
      </p:sp>
      <p:pic>
        <p:nvPicPr>
          <p:cNvPr id="59394" name="Picture 3" descr="Consumer Voice Logo - high resolution.jpg"/>
          <p:cNvPicPr>
            <a:picLocks noChangeAspect="1"/>
          </p:cNvPicPr>
          <p:nvPr/>
        </p:nvPicPr>
        <p:blipFill>
          <a:blip r:embed="rId6"/>
          <a:srcRect/>
          <a:stretch>
            <a:fillRect/>
          </a:stretch>
        </p:blipFill>
        <p:spPr bwMode="auto">
          <a:xfrm>
            <a:off x="2009776" y="457200"/>
            <a:ext cx="8080375" cy="1581150"/>
          </a:xfrm>
          <a:prstGeom prst="rect">
            <a:avLst/>
          </a:prstGeom>
          <a:noFill/>
          <a:ln w="9525">
            <a:noFill/>
            <a:miter lim="800000"/>
            <a:headEnd/>
            <a:tailEnd/>
          </a:ln>
        </p:spPr>
      </p:pic>
      <p:pic>
        <p:nvPicPr>
          <p:cNvPr id="6" name="Picture 5">
            <a:extLst>
              <a:ext uri="{FF2B5EF4-FFF2-40B4-BE49-F238E27FC236}">
                <a16:creationId xmlns:a16="http://schemas.microsoft.com/office/drawing/2014/main" id="{A2E5C19C-EE68-4A81-B7DA-9DD07F81EEA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77116" y="4683710"/>
            <a:ext cx="834501" cy="834501"/>
          </a:xfrm>
          <a:prstGeom prst="rect">
            <a:avLst/>
          </a:prstGeom>
        </p:spPr>
      </p:pic>
      <p:pic>
        <p:nvPicPr>
          <p:cNvPr id="8" name="Picture 7">
            <a:extLst>
              <a:ext uri="{FF2B5EF4-FFF2-40B4-BE49-F238E27FC236}">
                <a16:creationId xmlns:a16="http://schemas.microsoft.com/office/drawing/2014/main" id="{C2FEDEC9-99C6-487F-AB06-3C310BC95B3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09598" y="5660253"/>
            <a:ext cx="660648" cy="660648"/>
          </a:xfrm>
          <a:prstGeom prst="rect">
            <a:avLst/>
          </a:prstGeom>
        </p:spPr>
      </p:pic>
    </p:spTree>
    <p:extLst>
      <p:ext uri="{BB962C8B-B14F-4D97-AF65-F5344CB8AC3E}">
        <p14:creationId xmlns:p14="http://schemas.microsoft.com/office/powerpoint/2010/main" val="33678674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DFAA3-F884-4B73-B8EA-5DE2BC448769}"/>
              </a:ext>
            </a:extLst>
          </p:cNvPr>
          <p:cNvSpPr>
            <a:spLocks noGrp="1"/>
          </p:cNvSpPr>
          <p:nvPr>
            <p:ph type="title"/>
          </p:nvPr>
        </p:nvSpPr>
        <p:spPr/>
        <p:txBody>
          <a:bodyPr>
            <a:normAutofit fontScale="90000"/>
          </a:bodyPr>
          <a:lstStyle/>
          <a:p>
            <a:r>
              <a:rPr lang="en-US" i="1" dirty="0"/>
              <a:t>Legal Services and ombudsman programs – working together</a:t>
            </a:r>
          </a:p>
        </p:txBody>
      </p:sp>
      <p:sp>
        <p:nvSpPr>
          <p:cNvPr id="3" name="Text Placeholder 2">
            <a:extLst>
              <a:ext uri="{FF2B5EF4-FFF2-40B4-BE49-F238E27FC236}">
                <a16:creationId xmlns:a16="http://schemas.microsoft.com/office/drawing/2014/main" id="{DC6CBB47-6356-42D1-85B8-DDC009AD4D3D}"/>
              </a:ext>
            </a:extLst>
          </p:cNvPr>
          <p:cNvSpPr>
            <a:spLocks noGrp="1"/>
          </p:cNvSpPr>
          <p:nvPr>
            <p:ph type="body" idx="1"/>
          </p:nvPr>
        </p:nvSpPr>
        <p:spPr/>
        <p:txBody>
          <a:bodyPr/>
          <a:lstStyle/>
          <a:p>
            <a:r>
              <a:rPr lang="en-US" dirty="0"/>
              <a:t>Eric Carlson, Directing Attorney, Justice in Aging</a:t>
            </a:r>
          </a:p>
        </p:txBody>
      </p:sp>
    </p:spTree>
    <p:extLst>
      <p:ext uri="{BB962C8B-B14F-4D97-AF65-F5344CB8AC3E}">
        <p14:creationId xmlns:p14="http://schemas.microsoft.com/office/powerpoint/2010/main" val="151377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36564" y="1818752"/>
            <a:ext cx="6977810" cy="2410348"/>
          </a:xfrm>
        </p:spPr>
        <p:txBody>
          <a:bodyPr>
            <a:normAutofit/>
          </a:bodyPr>
          <a:lstStyle/>
          <a:p>
            <a:r>
              <a:rPr lang="en-US" sz="4400" dirty="0"/>
              <a:t>Legal Services and Ombudsman,</a:t>
            </a:r>
            <a:br>
              <a:rPr lang="en-US" sz="4400" dirty="0"/>
            </a:br>
            <a:r>
              <a:rPr lang="en-US" sz="4400" dirty="0"/>
              <a:t>Working Together</a:t>
            </a:r>
            <a:endParaRPr lang="en-US" sz="4400" i="1" dirty="0"/>
          </a:p>
        </p:txBody>
      </p:sp>
      <p:sp>
        <p:nvSpPr>
          <p:cNvPr id="3" name="Text Placeholder 2"/>
          <p:cNvSpPr>
            <a:spLocks noGrp="1"/>
          </p:cNvSpPr>
          <p:nvPr>
            <p:ph type="body" sz="quarter" idx="10"/>
          </p:nvPr>
        </p:nvSpPr>
        <p:spPr>
          <a:xfrm>
            <a:off x="2936566" y="4823209"/>
            <a:ext cx="3670423" cy="592853"/>
          </a:xfrm>
        </p:spPr>
        <p:txBody>
          <a:bodyPr/>
          <a:lstStyle/>
          <a:p>
            <a:r>
              <a:rPr lang="en-US" sz="2800" dirty="0"/>
              <a:t>Eric Carlson</a:t>
            </a:r>
          </a:p>
        </p:txBody>
      </p:sp>
      <p:sp>
        <p:nvSpPr>
          <p:cNvPr id="4" name="Text Placeholder 3"/>
          <p:cNvSpPr>
            <a:spLocks noGrp="1"/>
          </p:cNvSpPr>
          <p:nvPr>
            <p:ph type="body" sz="quarter" idx="11"/>
          </p:nvPr>
        </p:nvSpPr>
        <p:spPr>
          <a:xfrm>
            <a:off x="4602185" y="5496449"/>
            <a:ext cx="3574075" cy="763674"/>
          </a:xfrm>
        </p:spPr>
        <p:txBody>
          <a:bodyPr>
            <a:noAutofit/>
          </a:bodyPr>
          <a:lstStyle/>
          <a:p>
            <a:r>
              <a:rPr lang="en-US" sz="2800" dirty="0"/>
              <a:t>September 25, 2019</a:t>
            </a:r>
          </a:p>
        </p:txBody>
      </p:sp>
    </p:spTree>
    <p:extLst>
      <p:ext uri="{BB962C8B-B14F-4D97-AF65-F5344CB8AC3E}">
        <p14:creationId xmlns:p14="http://schemas.microsoft.com/office/powerpoint/2010/main" val="13133372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249C5EC-6CC0-4AE1-82BC-8CBC08F38F00}" type="slidenum">
              <a:rPr lang="en-US">
                <a:solidFill>
                  <a:prstClr val="black">
                    <a:tint val="75000"/>
                  </a:prstClr>
                </a:solidFill>
                <a:latin typeface="Trebuchet MS" panose="020B0603020202020204"/>
              </a:rPr>
              <a:pPr/>
              <a:t>48</a:t>
            </a:fld>
            <a:endParaRPr lang="en-US" dirty="0">
              <a:solidFill>
                <a:prstClr val="black">
                  <a:tint val="75000"/>
                </a:prstClr>
              </a:solidFill>
              <a:latin typeface="Trebuchet MS" panose="020B0603020202020204"/>
            </a:endParaRPr>
          </a:p>
        </p:txBody>
      </p:sp>
    </p:spTree>
    <p:extLst>
      <p:ext uri="{BB962C8B-B14F-4D97-AF65-F5344CB8AC3E}">
        <p14:creationId xmlns:p14="http://schemas.microsoft.com/office/powerpoint/2010/main" val="41285661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435AA-0D88-45E1-9A06-DB172A96753C}"/>
              </a:ext>
            </a:extLst>
          </p:cNvPr>
          <p:cNvSpPr>
            <a:spLocks noGrp="1"/>
          </p:cNvSpPr>
          <p:nvPr>
            <p:ph type="title"/>
          </p:nvPr>
        </p:nvSpPr>
        <p:spPr/>
        <p:txBody>
          <a:bodyPr/>
          <a:lstStyle/>
          <a:p>
            <a:r>
              <a:rPr lang="en-US" dirty="0"/>
              <a:t>Difficulty for Legal Services in Reaching Potential Clients</a:t>
            </a:r>
          </a:p>
        </p:txBody>
      </p:sp>
      <p:sp>
        <p:nvSpPr>
          <p:cNvPr id="3" name="Content Placeholder 2">
            <a:extLst>
              <a:ext uri="{FF2B5EF4-FFF2-40B4-BE49-F238E27FC236}">
                <a16:creationId xmlns:a16="http://schemas.microsoft.com/office/drawing/2014/main" id="{24B02F68-AEFE-4009-8867-762E72D769B3}"/>
              </a:ext>
            </a:extLst>
          </p:cNvPr>
          <p:cNvSpPr>
            <a:spLocks noGrp="1"/>
          </p:cNvSpPr>
          <p:nvPr>
            <p:ph idx="1"/>
          </p:nvPr>
        </p:nvSpPr>
        <p:spPr/>
        <p:txBody>
          <a:bodyPr>
            <a:normAutofit/>
          </a:bodyPr>
          <a:lstStyle/>
          <a:p>
            <a:r>
              <a:rPr lang="en-US" dirty="0"/>
              <a:t>Physical limitations.</a:t>
            </a:r>
          </a:p>
          <a:p>
            <a:r>
              <a:rPr lang="en-US" dirty="0"/>
              <a:t>Dementia.</a:t>
            </a:r>
          </a:p>
          <a:p>
            <a:r>
              <a:rPr lang="en-US" dirty="0"/>
              <a:t>Unfamiliarity with laws.</a:t>
            </a:r>
          </a:p>
          <a:p>
            <a:r>
              <a:rPr lang="en-US" dirty="0"/>
              <a:t>Deference to/intimidation by facility.</a:t>
            </a:r>
          </a:p>
          <a:p>
            <a:r>
              <a:rPr lang="en-US" dirty="0"/>
              <a:t>Plus all other reasons potential clients don’t get to legal services offices.</a:t>
            </a:r>
          </a:p>
        </p:txBody>
      </p:sp>
      <p:sp>
        <p:nvSpPr>
          <p:cNvPr id="4" name="Slide Number Placeholder 3">
            <a:extLst>
              <a:ext uri="{FF2B5EF4-FFF2-40B4-BE49-F238E27FC236}">
                <a16:creationId xmlns:a16="http://schemas.microsoft.com/office/drawing/2014/main" id="{23C206D0-ECA3-4B74-A398-A3D0CB2201B5}"/>
              </a:ext>
            </a:extLst>
          </p:cNvPr>
          <p:cNvSpPr>
            <a:spLocks noGrp="1"/>
          </p:cNvSpPr>
          <p:nvPr>
            <p:ph type="sldNum" sz="quarter" idx="12"/>
          </p:nvPr>
        </p:nvSpPr>
        <p:spPr/>
        <p:txBody>
          <a:bodyPr/>
          <a:lstStyle/>
          <a:p>
            <a:fld id="{9249C5EC-6CC0-4AE1-82BC-8CBC08F38F00}" type="slidenum">
              <a:rPr lang="en-US">
                <a:solidFill>
                  <a:prstClr val="black">
                    <a:tint val="75000"/>
                  </a:prstClr>
                </a:solidFill>
                <a:latin typeface="Trebuchet MS" panose="020B0603020202020204"/>
              </a:rPr>
              <a:pPr/>
              <a:t>49</a:t>
            </a:fld>
            <a:endParaRPr lang="en-US" dirty="0">
              <a:solidFill>
                <a:prstClr val="black">
                  <a:tint val="75000"/>
                </a:prstClr>
              </a:solidFill>
              <a:latin typeface="Trebuchet MS" panose="020B0603020202020204"/>
            </a:endParaRPr>
          </a:p>
        </p:txBody>
      </p:sp>
    </p:spTree>
    <p:extLst>
      <p:ext uri="{BB962C8B-B14F-4D97-AF65-F5344CB8AC3E}">
        <p14:creationId xmlns:p14="http://schemas.microsoft.com/office/powerpoint/2010/main" val="8984806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39B48-7240-4C01-B9B5-1188746E9123}"/>
              </a:ext>
            </a:extLst>
          </p:cNvPr>
          <p:cNvSpPr>
            <a:spLocks noGrp="1"/>
          </p:cNvSpPr>
          <p:nvPr>
            <p:ph type="title"/>
          </p:nvPr>
        </p:nvSpPr>
        <p:spPr/>
        <p:txBody>
          <a:bodyPr>
            <a:normAutofit fontScale="90000"/>
          </a:bodyPr>
          <a:lstStyle/>
          <a:p>
            <a:r>
              <a:rPr lang="en-US" b="1" i="1" dirty="0"/>
              <a:t>Advocacy tools and strategies for common discharge reasons</a:t>
            </a:r>
          </a:p>
        </p:txBody>
      </p:sp>
      <p:sp>
        <p:nvSpPr>
          <p:cNvPr id="3" name="Text Placeholder 2">
            <a:extLst>
              <a:ext uri="{FF2B5EF4-FFF2-40B4-BE49-F238E27FC236}">
                <a16:creationId xmlns:a16="http://schemas.microsoft.com/office/drawing/2014/main" id="{2F8E14A5-291B-49C7-B845-6EEE6AACCDB7}"/>
              </a:ext>
            </a:extLst>
          </p:cNvPr>
          <p:cNvSpPr>
            <a:spLocks noGrp="1"/>
          </p:cNvSpPr>
          <p:nvPr>
            <p:ph type="body" idx="1"/>
          </p:nvPr>
        </p:nvSpPr>
        <p:spPr/>
        <p:txBody>
          <a:bodyPr/>
          <a:lstStyle/>
          <a:p>
            <a:r>
              <a:rPr lang="en-US" dirty="0"/>
              <a:t>Robyn Grant, Director, Public Policy and Advocacy, Consumer Voice</a:t>
            </a:r>
          </a:p>
        </p:txBody>
      </p:sp>
    </p:spTree>
    <p:extLst>
      <p:ext uri="{BB962C8B-B14F-4D97-AF65-F5344CB8AC3E}">
        <p14:creationId xmlns:p14="http://schemas.microsoft.com/office/powerpoint/2010/main" val="16794085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435AA-0D88-45E1-9A06-DB172A96753C}"/>
              </a:ext>
            </a:extLst>
          </p:cNvPr>
          <p:cNvSpPr>
            <a:spLocks noGrp="1"/>
          </p:cNvSpPr>
          <p:nvPr>
            <p:ph type="title"/>
          </p:nvPr>
        </p:nvSpPr>
        <p:spPr/>
        <p:txBody>
          <a:bodyPr/>
          <a:lstStyle/>
          <a:p>
            <a:r>
              <a:rPr lang="en-US" dirty="0"/>
              <a:t>Possible Strategies</a:t>
            </a:r>
          </a:p>
        </p:txBody>
      </p:sp>
      <p:sp>
        <p:nvSpPr>
          <p:cNvPr id="3" name="Content Placeholder 2">
            <a:extLst>
              <a:ext uri="{FF2B5EF4-FFF2-40B4-BE49-F238E27FC236}">
                <a16:creationId xmlns:a16="http://schemas.microsoft.com/office/drawing/2014/main" id="{24B02F68-AEFE-4009-8867-762E72D769B3}"/>
              </a:ext>
            </a:extLst>
          </p:cNvPr>
          <p:cNvSpPr>
            <a:spLocks noGrp="1"/>
          </p:cNvSpPr>
          <p:nvPr>
            <p:ph idx="1"/>
          </p:nvPr>
        </p:nvSpPr>
        <p:spPr/>
        <p:txBody>
          <a:bodyPr>
            <a:normAutofit/>
          </a:bodyPr>
          <a:lstStyle/>
          <a:p>
            <a:r>
              <a:rPr lang="en-US" dirty="0"/>
              <a:t>Contact Ombudsman Program.</a:t>
            </a:r>
          </a:p>
          <a:p>
            <a:pPr lvl="1"/>
            <a:r>
              <a:rPr lang="en-US" dirty="0"/>
              <a:t>Ombudsman meets residents face-to-face.</a:t>
            </a:r>
          </a:p>
          <a:p>
            <a:pPr lvl="2"/>
            <a:r>
              <a:rPr lang="en-US" dirty="0"/>
              <a:t>Willingness to work with legal services will vary, depending on the program.</a:t>
            </a:r>
          </a:p>
          <a:p>
            <a:r>
              <a:rPr lang="en-US" dirty="0"/>
              <a:t>Publicize relevant law.</a:t>
            </a:r>
          </a:p>
          <a:p>
            <a:pPr lvl="1"/>
            <a:r>
              <a:rPr lang="en-US" dirty="0"/>
              <a:t>Presentations.</a:t>
            </a:r>
          </a:p>
          <a:p>
            <a:pPr lvl="1"/>
            <a:r>
              <a:rPr lang="en-US" dirty="0"/>
              <a:t>Guides.</a:t>
            </a:r>
          </a:p>
          <a:p>
            <a:r>
              <a:rPr lang="en-US" dirty="0"/>
              <a:t>Publicize legal services program and its interest in these issues.</a:t>
            </a:r>
          </a:p>
        </p:txBody>
      </p:sp>
      <p:sp>
        <p:nvSpPr>
          <p:cNvPr id="4" name="Slide Number Placeholder 3">
            <a:extLst>
              <a:ext uri="{FF2B5EF4-FFF2-40B4-BE49-F238E27FC236}">
                <a16:creationId xmlns:a16="http://schemas.microsoft.com/office/drawing/2014/main" id="{23C206D0-ECA3-4B74-A398-A3D0CB2201B5}"/>
              </a:ext>
            </a:extLst>
          </p:cNvPr>
          <p:cNvSpPr>
            <a:spLocks noGrp="1"/>
          </p:cNvSpPr>
          <p:nvPr>
            <p:ph type="sldNum" sz="quarter" idx="12"/>
          </p:nvPr>
        </p:nvSpPr>
        <p:spPr/>
        <p:txBody>
          <a:bodyPr/>
          <a:lstStyle/>
          <a:p>
            <a:fld id="{9249C5EC-6CC0-4AE1-82BC-8CBC08F38F00}" type="slidenum">
              <a:rPr lang="en-US">
                <a:solidFill>
                  <a:prstClr val="black">
                    <a:tint val="75000"/>
                  </a:prstClr>
                </a:solidFill>
                <a:latin typeface="Trebuchet MS" panose="020B0603020202020204"/>
              </a:rPr>
              <a:pPr/>
              <a:t>50</a:t>
            </a:fld>
            <a:endParaRPr lang="en-US" dirty="0">
              <a:solidFill>
                <a:prstClr val="black">
                  <a:tint val="75000"/>
                </a:prstClr>
              </a:solidFill>
              <a:latin typeface="Trebuchet MS" panose="020B0603020202020204"/>
            </a:endParaRPr>
          </a:p>
        </p:txBody>
      </p:sp>
    </p:spTree>
    <p:extLst>
      <p:ext uri="{BB962C8B-B14F-4D97-AF65-F5344CB8AC3E}">
        <p14:creationId xmlns:p14="http://schemas.microsoft.com/office/powerpoint/2010/main" val="13162601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Unfamiliar Law</a:t>
            </a:r>
          </a:p>
        </p:txBody>
      </p:sp>
      <p:sp>
        <p:nvSpPr>
          <p:cNvPr id="3" name="Content Placeholder 2"/>
          <p:cNvSpPr>
            <a:spLocks noGrp="1"/>
          </p:cNvSpPr>
          <p:nvPr>
            <p:ph idx="1"/>
          </p:nvPr>
        </p:nvSpPr>
        <p:spPr/>
        <p:txBody>
          <a:bodyPr/>
          <a:lstStyle/>
          <a:p>
            <a:r>
              <a:rPr lang="en-US" dirty="0"/>
              <a:t>Resources include (apologies for self-promotion)</a:t>
            </a:r>
          </a:p>
          <a:p>
            <a:pPr lvl="1"/>
            <a:r>
              <a:rPr lang="en-US" dirty="0"/>
              <a:t>25 Nursing Home Problems, and How to Resolve Them (Justice in Aging)</a:t>
            </a:r>
          </a:p>
          <a:p>
            <a:pPr lvl="1"/>
            <a:r>
              <a:rPr lang="en-US" dirty="0"/>
              <a:t>Long-Term Care Advocacy (LEXIS Publishing)</a:t>
            </a:r>
          </a:p>
          <a:p>
            <a:pPr lvl="1"/>
            <a:r>
              <a:rPr lang="en-US" dirty="0"/>
              <a:t>Resources from National Consumer Voice for Quality Long-Term Care</a:t>
            </a:r>
          </a:p>
          <a:p>
            <a:pPr lvl="1"/>
            <a:r>
              <a:rPr lang="en-US" dirty="0"/>
              <a:t>Resources (particularly re: Medicare coverage) from Center for Medicare Advocacy</a:t>
            </a:r>
          </a:p>
        </p:txBody>
      </p:sp>
      <p:sp>
        <p:nvSpPr>
          <p:cNvPr id="4" name="Slide Number Placeholder 3"/>
          <p:cNvSpPr>
            <a:spLocks noGrp="1"/>
          </p:cNvSpPr>
          <p:nvPr>
            <p:ph type="sldNum" sz="quarter" idx="12"/>
          </p:nvPr>
        </p:nvSpPr>
        <p:spPr/>
        <p:txBody>
          <a:bodyPr/>
          <a:lstStyle/>
          <a:p>
            <a:fld id="{9249C5EC-6CC0-4AE1-82BC-8CBC08F38F00}" type="slidenum">
              <a:rPr lang="en-US">
                <a:solidFill>
                  <a:prstClr val="black">
                    <a:tint val="75000"/>
                  </a:prstClr>
                </a:solidFill>
                <a:latin typeface="Trebuchet MS" panose="020B0603020202020204"/>
              </a:rPr>
              <a:pPr/>
              <a:t>51</a:t>
            </a:fld>
            <a:endParaRPr lang="en-US" dirty="0">
              <a:solidFill>
                <a:prstClr val="black">
                  <a:tint val="75000"/>
                </a:prstClr>
              </a:solidFill>
              <a:latin typeface="Trebuchet MS" panose="020B0603020202020204"/>
            </a:endParaRPr>
          </a:p>
        </p:txBody>
      </p:sp>
    </p:spTree>
    <p:extLst>
      <p:ext uri="{BB962C8B-B14F-4D97-AF65-F5344CB8AC3E}">
        <p14:creationId xmlns:p14="http://schemas.microsoft.com/office/powerpoint/2010/main" val="10266609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Sometimes Legal Services and Ombudsman Join Forces</a:t>
            </a:r>
          </a:p>
        </p:txBody>
      </p:sp>
      <p:sp>
        <p:nvSpPr>
          <p:cNvPr id="3" name="Content Placeholder 2"/>
          <p:cNvSpPr>
            <a:spLocks noGrp="1"/>
          </p:cNvSpPr>
          <p:nvPr>
            <p:ph idx="1"/>
          </p:nvPr>
        </p:nvSpPr>
        <p:spPr/>
        <p:txBody>
          <a:bodyPr>
            <a:normAutofit/>
          </a:bodyPr>
          <a:lstStyle/>
          <a:p>
            <a:r>
              <a:rPr lang="en-US" sz="4000" dirty="0"/>
              <a:t>Statewide programs</a:t>
            </a:r>
          </a:p>
          <a:p>
            <a:pPr lvl="1"/>
            <a:r>
              <a:rPr lang="en-US" sz="3600" dirty="0"/>
              <a:t>Michigan Elder Justice Initiative</a:t>
            </a:r>
          </a:p>
          <a:p>
            <a:pPr lvl="1"/>
            <a:r>
              <a:rPr lang="en-US" sz="3600" dirty="0"/>
              <a:t>Vermont Legal Aid, Inc.</a:t>
            </a:r>
          </a:p>
        </p:txBody>
      </p:sp>
      <p:sp>
        <p:nvSpPr>
          <p:cNvPr id="4" name="Slide Number Placeholder 3"/>
          <p:cNvSpPr>
            <a:spLocks noGrp="1"/>
          </p:cNvSpPr>
          <p:nvPr>
            <p:ph type="sldNum" sz="quarter" idx="12"/>
          </p:nvPr>
        </p:nvSpPr>
        <p:spPr/>
        <p:txBody>
          <a:bodyPr/>
          <a:lstStyle/>
          <a:p>
            <a:fld id="{9249C5EC-6CC0-4AE1-82BC-8CBC08F38F00}" type="slidenum">
              <a:rPr lang="en-US">
                <a:solidFill>
                  <a:prstClr val="black">
                    <a:tint val="75000"/>
                  </a:prstClr>
                </a:solidFill>
                <a:latin typeface="Trebuchet MS" panose="020B0603020202020204"/>
              </a:rPr>
              <a:pPr/>
              <a:t>52</a:t>
            </a:fld>
            <a:endParaRPr lang="en-US" dirty="0">
              <a:solidFill>
                <a:prstClr val="black">
                  <a:tint val="75000"/>
                </a:prstClr>
              </a:solidFill>
              <a:latin typeface="Trebuchet MS" panose="020B0603020202020204"/>
            </a:endParaRPr>
          </a:p>
        </p:txBody>
      </p:sp>
    </p:spTree>
    <p:extLst>
      <p:ext uri="{BB962C8B-B14F-4D97-AF65-F5344CB8AC3E}">
        <p14:creationId xmlns:p14="http://schemas.microsoft.com/office/powerpoint/2010/main" val="28243034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Local Cooperation Between Ombudsman &amp; Legal Services</a:t>
            </a:r>
          </a:p>
        </p:txBody>
      </p:sp>
      <p:sp>
        <p:nvSpPr>
          <p:cNvPr id="3" name="Content Placeholder 2"/>
          <p:cNvSpPr>
            <a:spLocks noGrp="1"/>
          </p:cNvSpPr>
          <p:nvPr>
            <p:ph idx="1"/>
          </p:nvPr>
        </p:nvSpPr>
        <p:spPr/>
        <p:txBody>
          <a:bodyPr/>
          <a:lstStyle/>
          <a:p>
            <a:r>
              <a:rPr lang="en-US" dirty="0"/>
              <a:t>E.g., Western New York.</a:t>
            </a:r>
          </a:p>
          <a:p>
            <a:pPr lvl="1"/>
            <a:r>
              <a:rPr lang="en-US" dirty="0"/>
              <a:t>People Inc. (ombudsman program) and Center for Elder Law &amp; Justice.</a:t>
            </a:r>
          </a:p>
          <a:p>
            <a:pPr lvl="2"/>
            <a:r>
              <a:rPr lang="en-US" dirty="0"/>
              <a:t>Thanks to Lindsay Heckler of CELJ for info.</a:t>
            </a:r>
          </a:p>
          <a:p>
            <a:pPr lvl="1"/>
            <a:r>
              <a:rPr lang="en-US" dirty="0"/>
              <a:t>Role of “legal liaison”</a:t>
            </a:r>
          </a:p>
          <a:p>
            <a:pPr lvl="2"/>
            <a:r>
              <a:rPr lang="en-US" dirty="0"/>
              <a:t>Trainings.</a:t>
            </a:r>
          </a:p>
          <a:p>
            <a:pPr lvl="2"/>
            <a:r>
              <a:rPr lang="en-US" dirty="0"/>
              <a:t>In-house legal support.</a:t>
            </a:r>
          </a:p>
          <a:p>
            <a:pPr lvl="2"/>
            <a:r>
              <a:rPr lang="en-US" dirty="0"/>
              <a:t>Training for facilities and community.</a:t>
            </a:r>
          </a:p>
          <a:p>
            <a:pPr lvl="2"/>
            <a:r>
              <a:rPr lang="en-US" dirty="0"/>
              <a:t>Legislative and administrative advocacy.</a:t>
            </a:r>
          </a:p>
          <a:p>
            <a:endParaRPr lang="en-US" dirty="0"/>
          </a:p>
        </p:txBody>
      </p:sp>
      <p:sp>
        <p:nvSpPr>
          <p:cNvPr id="4" name="Slide Number Placeholder 3"/>
          <p:cNvSpPr>
            <a:spLocks noGrp="1"/>
          </p:cNvSpPr>
          <p:nvPr>
            <p:ph type="sldNum" sz="quarter" idx="12"/>
          </p:nvPr>
        </p:nvSpPr>
        <p:spPr/>
        <p:txBody>
          <a:bodyPr/>
          <a:lstStyle/>
          <a:p>
            <a:fld id="{9249C5EC-6CC0-4AE1-82BC-8CBC08F38F00}" type="slidenum">
              <a:rPr lang="en-US">
                <a:solidFill>
                  <a:prstClr val="black">
                    <a:tint val="75000"/>
                  </a:prstClr>
                </a:solidFill>
                <a:latin typeface="Trebuchet MS" panose="020B0603020202020204"/>
              </a:rPr>
              <a:pPr/>
              <a:t>53</a:t>
            </a:fld>
            <a:endParaRPr lang="en-US" dirty="0">
              <a:solidFill>
                <a:prstClr val="black">
                  <a:tint val="75000"/>
                </a:prstClr>
              </a:solidFill>
              <a:latin typeface="Trebuchet MS" panose="020B0603020202020204"/>
            </a:endParaRPr>
          </a:p>
        </p:txBody>
      </p:sp>
    </p:spTree>
    <p:extLst>
      <p:ext uri="{BB962C8B-B14F-4D97-AF65-F5344CB8AC3E}">
        <p14:creationId xmlns:p14="http://schemas.microsoft.com/office/powerpoint/2010/main" val="5798799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Legal Services Issues</a:t>
            </a:r>
          </a:p>
        </p:txBody>
      </p:sp>
      <p:sp>
        <p:nvSpPr>
          <p:cNvPr id="3" name="Content Placeholder 2"/>
          <p:cNvSpPr>
            <a:spLocks noGrp="1"/>
          </p:cNvSpPr>
          <p:nvPr>
            <p:ph idx="1"/>
          </p:nvPr>
        </p:nvSpPr>
        <p:spPr/>
        <p:txBody>
          <a:bodyPr>
            <a:normAutofit/>
          </a:bodyPr>
          <a:lstStyle/>
          <a:p>
            <a:r>
              <a:rPr lang="en-US" dirty="0"/>
              <a:t>Transfer/discharge; eviction.</a:t>
            </a:r>
          </a:p>
          <a:p>
            <a:r>
              <a:rPr lang="en-US" dirty="0"/>
              <a:t>Return from hospital.</a:t>
            </a:r>
          </a:p>
          <a:p>
            <a:r>
              <a:rPr lang="en-US" dirty="0"/>
              <a:t>Medicare coverage denials.</a:t>
            </a:r>
          </a:p>
          <a:p>
            <a:r>
              <a:rPr lang="en-US" dirty="0"/>
              <a:t>Medicaid eligibility issues and coverage denials.</a:t>
            </a:r>
          </a:p>
          <a:p>
            <a:r>
              <a:rPr lang="en-US" dirty="0"/>
              <a:t>Defending collection actions.</a:t>
            </a:r>
          </a:p>
          <a:p>
            <a:r>
              <a:rPr lang="en-US" dirty="0"/>
              <a:t>Decision-making issues.</a:t>
            </a:r>
          </a:p>
          <a:p>
            <a:endParaRPr lang="en-US" dirty="0"/>
          </a:p>
        </p:txBody>
      </p:sp>
      <p:sp>
        <p:nvSpPr>
          <p:cNvPr id="4" name="Slide Number Placeholder 3"/>
          <p:cNvSpPr>
            <a:spLocks noGrp="1"/>
          </p:cNvSpPr>
          <p:nvPr>
            <p:ph type="sldNum" sz="quarter" idx="12"/>
          </p:nvPr>
        </p:nvSpPr>
        <p:spPr/>
        <p:txBody>
          <a:bodyPr/>
          <a:lstStyle/>
          <a:p>
            <a:fld id="{9249C5EC-6CC0-4AE1-82BC-8CBC08F38F00}" type="slidenum">
              <a:rPr lang="en-US">
                <a:solidFill>
                  <a:prstClr val="black">
                    <a:tint val="75000"/>
                  </a:prstClr>
                </a:solidFill>
                <a:latin typeface="Trebuchet MS" panose="020B0603020202020204"/>
              </a:rPr>
              <a:pPr/>
              <a:t>54</a:t>
            </a:fld>
            <a:endParaRPr lang="en-US" dirty="0">
              <a:solidFill>
                <a:prstClr val="black">
                  <a:tint val="75000"/>
                </a:prstClr>
              </a:solidFill>
              <a:latin typeface="Trebuchet MS" panose="020B0603020202020204"/>
            </a:endParaRPr>
          </a:p>
        </p:txBody>
      </p:sp>
    </p:spTree>
    <p:extLst>
      <p:ext uri="{BB962C8B-B14F-4D97-AF65-F5344CB8AC3E}">
        <p14:creationId xmlns:p14="http://schemas.microsoft.com/office/powerpoint/2010/main" val="15033864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Litigation to Prevent Residents from Being Dumped in Hospitals</a:t>
            </a:r>
          </a:p>
        </p:txBody>
      </p:sp>
      <p:sp>
        <p:nvSpPr>
          <p:cNvPr id="4" name="Slide Number Placeholder 3"/>
          <p:cNvSpPr>
            <a:spLocks noGrp="1"/>
          </p:cNvSpPr>
          <p:nvPr>
            <p:ph type="sldNum" sz="quarter" idx="4294967295"/>
          </p:nvPr>
        </p:nvSpPr>
        <p:spPr>
          <a:xfrm>
            <a:off x="7981950" y="6356352"/>
            <a:ext cx="2057400" cy="365125"/>
          </a:xfrm>
          <a:prstGeom prst="rect">
            <a:avLst/>
          </a:prstGeom>
        </p:spPr>
        <p:txBody>
          <a:bodyPr/>
          <a:lstStyle/>
          <a:p>
            <a:fld id="{7113C456-7281-4EB8-9DFB-1546325892BF}" type="slidenum">
              <a:rPr lang="en-US">
                <a:solidFill>
                  <a:prstClr val="black">
                    <a:tint val="75000"/>
                  </a:prstClr>
                </a:solidFill>
                <a:latin typeface="Trebuchet MS" panose="020B0603020202020204"/>
              </a:rPr>
              <a:pPr/>
              <a:t>55</a:t>
            </a:fld>
            <a:endParaRPr lang="en-US" dirty="0">
              <a:solidFill>
                <a:prstClr val="black">
                  <a:tint val="75000"/>
                </a:prstClr>
              </a:solidFill>
              <a:latin typeface="Trebuchet MS" panose="020B0603020202020204"/>
            </a:endParaRPr>
          </a:p>
        </p:txBody>
      </p:sp>
    </p:spTree>
    <p:extLst>
      <p:ext uri="{BB962C8B-B14F-4D97-AF65-F5344CB8AC3E}">
        <p14:creationId xmlns:p14="http://schemas.microsoft.com/office/powerpoint/2010/main" val="30644556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650877"/>
            <a:ext cx="7886700" cy="1030967"/>
          </a:xfrm>
        </p:spPr>
        <p:txBody>
          <a:bodyPr>
            <a:normAutofit fontScale="90000"/>
          </a:bodyPr>
          <a:lstStyle/>
          <a:p>
            <a:r>
              <a:rPr lang="en-US" dirty="0"/>
              <a:t>Only Six Reasons to Evict</a:t>
            </a:r>
            <a:br>
              <a:rPr lang="en-US" dirty="0"/>
            </a:br>
            <a:r>
              <a:rPr lang="en-US" dirty="0"/>
              <a:t>Nursing Facility Resident</a:t>
            </a:r>
          </a:p>
        </p:txBody>
      </p:sp>
      <p:sp>
        <p:nvSpPr>
          <p:cNvPr id="3" name="Content Placeholder 2"/>
          <p:cNvSpPr>
            <a:spLocks noGrp="1"/>
          </p:cNvSpPr>
          <p:nvPr>
            <p:ph idx="1"/>
          </p:nvPr>
        </p:nvSpPr>
        <p:spPr>
          <a:xfrm>
            <a:off x="2152650" y="2006374"/>
            <a:ext cx="7886700" cy="3632427"/>
          </a:xfrm>
        </p:spPr>
        <p:txBody>
          <a:bodyPr>
            <a:normAutofit/>
          </a:bodyPr>
          <a:lstStyle/>
          <a:p>
            <a:pPr marL="514350" indent="-514350">
              <a:buFont typeface="+mj-lt"/>
              <a:buAutoNum type="arabicPeriod"/>
            </a:pPr>
            <a:r>
              <a:rPr lang="en-US" sz="2600" dirty="0"/>
              <a:t>Nonpayment.</a:t>
            </a:r>
          </a:p>
          <a:p>
            <a:pPr marL="514350" indent="-514350">
              <a:buFont typeface="+mj-lt"/>
              <a:buAutoNum type="arabicPeriod"/>
            </a:pPr>
            <a:r>
              <a:rPr lang="en-US" sz="2600" dirty="0"/>
              <a:t>Endangering others’ safety.</a:t>
            </a:r>
          </a:p>
          <a:p>
            <a:pPr marL="514350" indent="-514350">
              <a:buFont typeface="+mj-lt"/>
              <a:buAutoNum type="arabicPeriod"/>
            </a:pPr>
            <a:r>
              <a:rPr lang="en-US" sz="2600" dirty="0"/>
              <a:t>Endangering others’ health.</a:t>
            </a:r>
          </a:p>
          <a:p>
            <a:pPr marL="514350" indent="-514350">
              <a:buFont typeface="+mj-lt"/>
              <a:buAutoNum type="arabicPeriod"/>
            </a:pPr>
            <a:r>
              <a:rPr lang="en-US" sz="2600" dirty="0"/>
              <a:t>Needing higher level of care.</a:t>
            </a:r>
          </a:p>
          <a:p>
            <a:pPr marL="514350" indent="-514350">
              <a:buFont typeface="+mj-lt"/>
              <a:buAutoNum type="arabicPeriod"/>
            </a:pPr>
            <a:r>
              <a:rPr lang="en-US" sz="2600" dirty="0"/>
              <a:t>Not needing nursing facility care.</a:t>
            </a:r>
          </a:p>
          <a:p>
            <a:pPr marL="514350" indent="-514350">
              <a:buFont typeface="+mj-lt"/>
              <a:buAutoNum type="arabicPeriod"/>
            </a:pPr>
            <a:r>
              <a:rPr lang="en-US" sz="2600" dirty="0"/>
              <a:t>Nursing facility closing.</a:t>
            </a:r>
          </a:p>
          <a:p>
            <a:pPr marL="0" indent="0" algn="ctr">
              <a:buNone/>
            </a:pPr>
            <a:r>
              <a:rPr lang="en-US" sz="2600" b="1" u="sng" dirty="0">
                <a:solidFill>
                  <a:srgbClr val="265890"/>
                </a:solidFill>
              </a:rPr>
              <a:t>Resident has right to an administrative hearing.</a:t>
            </a:r>
          </a:p>
        </p:txBody>
      </p:sp>
      <p:sp>
        <p:nvSpPr>
          <p:cNvPr id="4" name="Slide Number Placeholder 3"/>
          <p:cNvSpPr>
            <a:spLocks noGrp="1"/>
          </p:cNvSpPr>
          <p:nvPr>
            <p:ph type="sldNum" sz="quarter" idx="12"/>
          </p:nvPr>
        </p:nvSpPr>
        <p:spPr/>
        <p:txBody>
          <a:bodyPr/>
          <a:lstStyle/>
          <a:p>
            <a:fld id="{7113C456-7281-4EB8-9DFB-1546325892BF}" type="slidenum">
              <a:rPr lang="en-US">
                <a:solidFill>
                  <a:prstClr val="black">
                    <a:tint val="75000"/>
                  </a:prstClr>
                </a:solidFill>
                <a:latin typeface="Trebuchet MS" panose="020B0603020202020204"/>
              </a:rPr>
              <a:pPr/>
              <a:t>56</a:t>
            </a:fld>
            <a:endParaRPr lang="en-US" dirty="0">
              <a:solidFill>
                <a:prstClr val="black">
                  <a:tint val="75000"/>
                </a:prstClr>
              </a:solidFill>
              <a:latin typeface="Trebuchet MS" panose="020B0603020202020204"/>
            </a:endParaRPr>
          </a:p>
        </p:txBody>
      </p:sp>
    </p:spTree>
    <p:extLst>
      <p:ext uri="{BB962C8B-B14F-4D97-AF65-F5344CB8AC3E}">
        <p14:creationId xmlns:p14="http://schemas.microsoft.com/office/powerpoint/2010/main" val="38005829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Returning to Nursing Facility</a:t>
            </a:r>
            <a:br>
              <a:rPr lang="en-US" dirty="0"/>
            </a:br>
            <a:r>
              <a:rPr lang="en-US" dirty="0"/>
              <a:t>After Hospitalization</a:t>
            </a:r>
          </a:p>
        </p:txBody>
      </p:sp>
      <p:sp>
        <p:nvSpPr>
          <p:cNvPr id="3" name="Content Placeholder 2"/>
          <p:cNvSpPr>
            <a:spLocks noGrp="1"/>
          </p:cNvSpPr>
          <p:nvPr>
            <p:ph idx="1"/>
          </p:nvPr>
        </p:nvSpPr>
        <p:spPr/>
        <p:txBody>
          <a:bodyPr>
            <a:normAutofit/>
          </a:bodyPr>
          <a:lstStyle/>
          <a:p>
            <a:r>
              <a:rPr lang="en-US" sz="3600" dirty="0"/>
              <a:t>Bed hold under state law.</a:t>
            </a:r>
          </a:p>
          <a:p>
            <a:pPr lvl="1"/>
            <a:r>
              <a:rPr lang="en-US" sz="2800" dirty="0"/>
              <a:t>Paid out-of-pocket or through Medicaid.</a:t>
            </a:r>
          </a:p>
          <a:p>
            <a:r>
              <a:rPr lang="en-US" sz="3600" dirty="0"/>
              <a:t>Beyond bed hold, right to return under federal law to next available bed if returning under Medicaid or Medicare payment.</a:t>
            </a:r>
          </a:p>
        </p:txBody>
      </p:sp>
      <p:sp>
        <p:nvSpPr>
          <p:cNvPr id="4" name="Slide Number Placeholder 3"/>
          <p:cNvSpPr>
            <a:spLocks noGrp="1"/>
          </p:cNvSpPr>
          <p:nvPr>
            <p:ph type="sldNum" sz="quarter" idx="12"/>
          </p:nvPr>
        </p:nvSpPr>
        <p:spPr/>
        <p:txBody>
          <a:bodyPr/>
          <a:lstStyle/>
          <a:p>
            <a:fld id="{7113C456-7281-4EB8-9DFB-1546325892BF}" type="slidenum">
              <a:rPr lang="en-US">
                <a:solidFill>
                  <a:prstClr val="black">
                    <a:tint val="75000"/>
                  </a:prstClr>
                </a:solidFill>
                <a:latin typeface="Trebuchet MS" panose="020B0603020202020204"/>
              </a:rPr>
              <a:pPr/>
              <a:t>57</a:t>
            </a:fld>
            <a:endParaRPr lang="en-US" dirty="0">
              <a:solidFill>
                <a:prstClr val="black">
                  <a:tint val="75000"/>
                </a:prstClr>
              </a:solidFill>
              <a:latin typeface="Trebuchet MS" panose="020B0603020202020204"/>
            </a:endParaRPr>
          </a:p>
        </p:txBody>
      </p:sp>
    </p:spTree>
    <p:extLst>
      <p:ext uri="{BB962C8B-B14F-4D97-AF65-F5344CB8AC3E}">
        <p14:creationId xmlns:p14="http://schemas.microsoft.com/office/powerpoint/2010/main" val="385736607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1170" y="365127"/>
            <a:ext cx="8629650" cy="1325563"/>
          </a:xfrm>
        </p:spPr>
        <p:txBody>
          <a:bodyPr>
            <a:normAutofit fontScale="90000"/>
          </a:bodyPr>
          <a:lstStyle/>
          <a:p>
            <a:r>
              <a:rPr lang="en-US" dirty="0"/>
              <a:t>Falsehood: “You Can’t Return Because We Can’t Meet Your Needs.”</a:t>
            </a:r>
          </a:p>
        </p:txBody>
      </p:sp>
      <p:sp>
        <p:nvSpPr>
          <p:cNvPr id="3" name="Content Placeholder 2"/>
          <p:cNvSpPr>
            <a:spLocks noGrp="1"/>
          </p:cNvSpPr>
          <p:nvPr>
            <p:ph idx="1"/>
          </p:nvPr>
        </p:nvSpPr>
        <p:spPr/>
        <p:txBody>
          <a:bodyPr>
            <a:normAutofit/>
          </a:bodyPr>
          <a:lstStyle/>
          <a:p>
            <a:r>
              <a:rPr lang="en-US" dirty="0"/>
              <a:t>Under federal regs and guidance, facility must allow resident to return pending eviction hearing.</a:t>
            </a:r>
          </a:p>
          <a:p>
            <a:r>
              <a:rPr lang="en-US" dirty="0"/>
              <a:t>But some facilities nonetheless refuse to let residents return.</a:t>
            </a:r>
          </a:p>
          <a:p>
            <a:r>
              <a:rPr lang="en-US" dirty="0"/>
              <a:t>Resident may have difficulty getting prompt action from survey and certification agency.</a:t>
            </a:r>
          </a:p>
        </p:txBody>
      </p:sp>
      <p:sp>
        <p:nvSpPr>
          <p:cNvPr id="4" name="Slide Number Placeholder 3"/>
          <p:cNvSpPr>
            <a:spLocks noGrp="1"/>
          </p:cNvSpPr>
          <p:nvPr>
            <p:ph type="sldNum" sz="quarter" idx="12"/>
          </p:nvPr>
        </p:nvSpPr>
        <p:spPr/>
        <p:txBody>
          <a:bodyPr/>
          <a:lstStyle/>
          <a:p>
            <a:fld id="{7113C456-7281-4EB8-9DFB-1546325892BF}" type="slidenum">
              <a:rPr lang="en-US">
                <a:solidFill>
                  <a:prstClr val="black">
                    <a:tint val="75000"/>
                  </a:prstClr>
                </a:solidFill>
                <a:latin typeface="Trebuchet MS" panose="020B0603020202020204"/>
              </a:rPr>
              <a:pPr/>
              <a:t>58</a:t>
            </a:fld>
            <a:endParaRPr lang="en-US" dirty="0">
              <a:solidFill>
                <a:prstClr val="black">
                  <a:tint val="75000"/>
                </a:prstClr>
              </a:solidFill>
              <a:latin typeface="Trebuchet MS" panose="020B0603020202020204"/>
            </a:endParaRPr>
          </a:p>
        </p:txBody>
      </p:sp>
    </p:spTree>
    <p:extLst>
      <p:ext uri="{BB962C8B-B14F-4D97-AF65-F5344CB8AC3E}">
        <p14:creationId xmlns:p14="http://schemas.microsoft.com/office/powerpoint/2010/main" val="388884068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381682"/>
            <a:ext cx="7886700" cy="1030967"/>
          </a:xfrm>
        </p:spPr>
        <p:txBody>
          <a:bodyPr>
            <a:normAutofit fontScale="90000"/>
          </a:bodyPr>
          <a:lstStyle/>
          <a:p>
            <a:r>
              <a:rPr lang="en-US" dirty="0"/>
              <a:t>Litigation Can Seek Prompt Return</a:t>
            </a:r>
          </a:p>
        </p:txBody>
      </p:sp>
      <p:sp>
        <p:nvSpPr>
          <p:cNvPr id="3" name="Content Placeholder 2"/>
          <p:cNvSpPr>
            <a:spLocks noGrp="1"/>
          </p:cNvSpPr>
          <p:nvPr>
            <p:ph idx="1"/>
          </p:nvPr>
        </p:nvSpPr>
        <p:spPr>
          <a:xfrm>
            <a:off x="2152650" y="1418772"/>
            <a:ext cx="7886700" cy="4584927"/>
          </a:xfrm>
        </p:spPr>
        <p:txBody>
          <a:bodyPr>
            <a:normAutofit/>
          </a:bodyPr>
          <a:lstStyle/>
          <a:p>
            <a:r>
              <a:rPr lang="en-US" sz="2600" dirty="0"/>
              <a:t>Potential causes of action:</a:t>
            </a:r>
          </a:p>
          <a:p>
            <a:pPr lvl="1"/>
            <a:r>
              <a:rPr lang="en-US" sz="2200" dirty="0"/>
              <a:t>Consumer law violations</a:t>
            </a:r>
          </a:p>
          <a:p>
            <a:pPr lvl="1"/>
            <a:r>
              <a:rPr lang="en-US" sz="2200" dirty="0"/>
              <a:t>Breach of admission agreement</a:t>
            </a:r>
          </a:p>
          <a:p>
            <a:pPr lvl="1"/>
            <a:r>
              <a:rPr lang="en-US" sz="2200" dirty="0"/>
              <a:t>Breach of Medicaid provider agreement, with resident as third-party beneficiary</a:t>
            </a:r>
          </a:p>
          <a:p>
            <a:pPr lvl="1"/>
            <a:r>
              <a:rPr lang="en-US" sz="2200" dirty="0"/>
              <a:t>Tort claims, e.g., infliction of emotional distress</a:t>
            </a:r>
          </a:p>
          <a:p>
            <a:r>
              <a:rPr lang="en-US" sz="2600" dirty="0"/>
              <a:t>Request for immediate relief; i.e., temporary restraining order.</a:t>
            </a:r>
          </a:p>
          <a:p>
            <a:r>
              <a:rPr lang="en-US" sz="2600" dirty="0"/>
              <a:t>Judge likely will recognize unfairness of being “locked out” without due process.</a:t>
            </a:r>
          </a:p>
        </p:txBody>
      </p:sp>
      <p:sp>
        <p:nvSpPr>
          <p:cNvPr id="4" name="Slide Number Placeholder 3"/>
          <p:cNvSpPr>
            <a:spLocks noGrp="1"/>
          </p:cNvSpPr>
          <p:nvPr>
            <p:ph type="sldNum" sz="quarter" idx="12"/>
          </p:nvPr>
        </p:nvSpPr>
        <p:spPr/>
        <p:txBody>
          <a:bodyPr/>
          <a:lstStyle/>
          <a:p>
            <a:fld id="{7113C456-7281-4EB8-9DFB-1546325892BF}" type="slidenum">
              <a:rPr lang="en-US">
                <a:solidFill>
                  <a:prstClr val="black">
                    <a:tint val="75000"/>
                  </a:prstClr>
                </a:solidFill>
                <a:latin typeface="Trebuchet MS" panose="020B0603020202020204"/>
              </a:rPr>
              <a:pPr/>
              <a:t>59</a:t>
            </a:fld>
            <a:endParaRPr lang="en-US" dirty="0">
              <a:solidFill>
                <a:prstClr val="black">
                  <a:tint val="75000"/>
                </a:prstClr>
              </a:solidFill>
              <a:latin typeface="Trebuchet MS" panose="020B0603020202020204"/>
            </a:endParaRPr>
          </a:p>
        </p:txBody>
      </p:sp>
    </p:spTree>
    <p:extLst>
      <p:ext uri="{BB962C8B-B14F-4D97-AF65-F5344CB8AC3E}">
        <p14:creationId xmlns:p14="http://schemas.microsoft.com/office/powerpoint/2010/main" val="36774335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655E8-F0A0-4D68-827D-FC29D7378A2C}"/>
              </a:ext>
            </a:extLst>
          </p:cNvPr>
          <p:cNvSpPr>
            <a:spLocks noGrp="1"/>
          </p:cNvSpPr>
          <p:nvPr>
            <p:ph type="title"/>
          </p:nvPr>
        </p:nvSpPr>
        <p:spPr>
          <a:xfrm>
            <a:off x="609600" y="457200"/>
            <a:ext cx="10972800" cy="721360"/>
          </a:xfrm>
        </p:spPr>
        <p:txBody>
          <a:bodyPr/>
          <a:lstStyle/>
          <a:p>
            <a:r>
              <a:rPr lang="en-US" b="1" dirty="0">
                <a:solidFill>
                  <a:schemeClr val="tx1"/>
                </a:solidFill>
              </a:rPr>
              <a:t>Regulatory Tools </a:t>
            </a:r>
          </a:p>
        </p:txBody>
      </p:sp>
      <p:sp>
        <p:nvSpPr>
          <p:cNvPr id="3" name="Content Placeholder 2">
            <a:extLst>
              <a:ext uri="{FF2B5EF4-FFF2-40B4-BE49-F238E27FC236}">
                <a16:creationId xmlns:a16="http://schemas.microsoft.com/office/drawing/2014/main" id="{7CEFD7B9-7B7E-4278-951F-D748FEDCB4E9}"/>
              </a:ext>
            </a:extLst>
          </p:cNvPr>
          <p:cNvSpPr>
            <a:spLocks noGrp="1"/>
          </p:cNvSpPr>
          <p:nvPr>
            <p:ph idx="1"/>
          </p:nvPr>
        </p:nvSpPr>
        <p:spPr>
          <a:xfrm>
            <a:off x="609600" y="1087120"/>
            <a:ext cx="10972800" cy="5638800"/>
          </a:xfrm>
        </p:spPr>
        <p:txBody>
          <a:bodyPr/>
          <a:lstStyle/>
          <a:p>
            <a:endParaRPr lang="en-US" b="1" dirty="0"/>
          </a:p>
          <a:p>
            <a:endParaRPr lang="en-US" b="1" dirty="0"/>
          </a:p>
          <a:p>
            <a:pPr marL="0" indent="0">
              <a:buNone/>
            </a:pPr>
            <a:endParaRPr lang="en-US" b="1" dirty="0"/>
          </a:p>
          <a:p>
            <a:endParaRPr lang="en-US" b="1" dirty="0"/>
          </a:p>
          <a:p>
            <a:pPr marL="0" indent="0">
              <a:buNone/>
            </a:pPr>
            <a:endParaRPr lang="en-US" b="1" dirty="0"/>
          </a:p>
          <a:p>
            <a:r>
              <a:rPr lang="en-US" b="1" dirty="0"/>
              <a:t>Regulations: </a:t>
            </a:r>
            <a:r>
              <a:rPr lang="en-US" sz="2000" dirty="0"/>
              <a:t>Requirements that facilities must follow in order to participate in the Medicare and /or Medicaid programs (Requirements of Participation)</a:t>
            </a:r>
          </a:p>
          <a:p>
            <a:pPr marL="0" indent="0">
              <a:buNone/>
            </a:pPr>
            <a:endParaRPr lang="en-US" sz="2000" dirty="0"/>
          </a:p>
          <a:p>
            <a:r>
              <a:rPr lang="en-US" b="1" dirty="0"/>
              <a:t>Guidance:  </a:t>
            </a:r>
            <a:r>
              <a:rPr lang="en-US" sz="2000" dirty="0"/>
              <a:t>Also called Interpretive Guidelines or Interpretive Guidance, these interpret, explain and clarify the Requirements of Participation. Surveyors use the guidance to determine if a facility complies with federal requirements.  The guidance is found in the State Operations Manual, Appendix PP - Guidance to Surveyors for Long Term Care Facilities (Rev. 11-22-17).  </a:t>
            </a:r>
          </a:p>
          <a:p>
            <a:pPr marL="0" indent="0">
              <a:buNone/>
            </a:pPr>
            <a:endParaRPr lang="en-US" sz="2000" dirty="0">
              <a:hlinkClick r:id="rId2" action="ppaction://hlinkfile"/>
            </a:endParaRPr>
          </a:p>
          <a:p>
            <a:endParaRPr lang="en-US" sz="2000" dirty="0"/>
          </a:p>
          <a:p>
            <a:pPr marL="0" indent="0">
              <a:buNone/>
            </a:pPr>
            <a:endParaRPr lang="en-US" sz="2000" dirty="0"/>
          </a:p>
          <a:p>
            <a:endParaRPr lang="en-US" b="1" dirty="0"/>
          </a:p>
        </p:txBody>
      </p:sp>
      <p:pic>
        <p:nvPicPr>
          <p:cNvPr id="5" name="Picture 4" descr="A picture containing indoor, holding, red, sitting&#10;&#10;Description automatically generated">
            <a:extLst>
              <a:ext uri="{FF2B5EF4-FFF2-40B4-BE49-F238E27FC236}">
                <a16:creationId xmlns:a16="http://schemas.microsoft.com/office/drawing/2014/main" id="{3CFAE8B8-D418-4F18-A923-F07F70B8DB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1055" y="1178560"/>
            <a:ext cx="2952368" cy="1989942"/>
          </a:xfrm>
          <a:prstGeom prst="rect">
            <a:avLst/>
          </a:prstGeom>
        </p:spPr>
      </p:pic>
    </p:spTree>
    <p:extLst>
      <p:ext uri="{BB962C8B-B14F-4D97-AF65-F5344CB8AC3E}">
        <p14:creationId xmlns:p14="http://schemas.microsoft.com/office/powerpoint/2010/main" val="362772044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a:t>
            </a:r>
          </a:p>
        </p:txBody>
      </p:sp>
      <p:sp>
        <p:nvSpPr>
          <p:cNvPr id="3" name="Content Placeholder 2"/>
          <p:cNvSpPr>
            <a:spLocks noGrp="1"/>
          </p:cNvSpPr>
          <p:nvPr>
            <p:ph idx="1"/>
          </p:nvPr>
        </p:nvSpPr>
        <p:spPr/>
        <p:txBody>
          <a:bodyPr/>
          <a:lstStyle/>
          <a:p>
            <a:r>
              <a:rPr lang="en-US" sz="4400" dirty="0"/>
              <a:t>Eric Carlson</a:t>
            </a:r>
          </a:p>
          <a:p>
            <a:pPr lvl="1"/>
            <a:r>
              <a:rPr lang="en-US" sz="3600" dirty="0">
                <a:hlinkClick r:id="rId2"/>
              </a:rPr>
              <a:t>ecarlson@justiceinaging.org</a:t>
            </a:r>
            <a:endParaRPr lang="en-US" sz="3600" dirty="0"/>
          </a:p>
          <a:p>
            <a:r>
              <a:rPr lang="en-US" sz="4400" dirty="0"/>
              <a:t>To receive Justice in Aging alerts, text 51555 with the message “4justice”</a:t>
            </a:r>
          </a:p>
        </p:txBody>
      </p:sp>
      <p:sp>
        <p:nvSpPr>
          <p:cNvPr id="4" name="Slide Number Placeholder 3"/>
          <p:cNvSpPr>
            <a:spLocks noGrp="1"/>
          </p:cNvSpPr>
          <p:nvPr>
            <p:ph type="sldNum" sz="quarter" idx="12"/>
          </p:nvPr>
        </p:nvSpPr>
        <p:spPr/>
        <p:txBody>
          <a:bodyPr/>
          <a:lstStyle/>
          <a:p>
            <a:fld id="{9249C5EC-6CC0-4AE1-82BC-8CBC08F38F00}" type="slidenum">
              <a:rPr lang="en-US">
                <a:solidFill>
                  <a:prstClr val="black">
                    <a:tint val="75000"/>
                  </a:prstClr>
                </a:solidFill>
                <a:latin typeface="Trebuchet MS" panose="020B0603020202020204"/>
              </a:rPr>
              <a:pPr/>
              <a:t>60</a:t>
            </a:fld>
            <a:endParaRPr lang="en-US" dirty="0">
              <a:solidFill>
                <a:prstClr val="black">
                  <a:tint val="75000"/>
                </a:prstClr>
              </a:solidFill>
              <a:latin typeface="Trebuchet MS" panose="020B0603020202020204"/>
            </a:endParaRPr>
          </a:p>
        </p:txBody>
      </p:sp>
    </p:spTree>
    <p:extLst>
      <p:ext uri="{BB962C8B-B14F-4D97-AF65-F5344CB8AC3E}">
        <p14:creationId xmlns:p14="http://schemas.microsoft.com/office/powerpoint/2010/main" val="58899255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58D1F-9120-4144-B421-1F1183944CD3}"/>
              </a:ext>
            </a:extLst>
          </p:cNvPr>
          <p:cNvSpPr>
            <a:spLocks noGrp="1"/>
          </p:cNvSpPr>
          <p:nvPr>
            <p:ph type="title"/>
          </p:nvPr>
        </p:nvSpPr>
        <p:spPr/>
        <p:txBody>
          <a:bodyPr/>
          <a:lstStyle/>
          <a:p>
            <a:r>
              <a:rPr lang="en-US" i="1" dirty="0"/>
              <a:t>Project highlights</a:t>
            </a:r>
          </a:p>
        </p:txBody>
      </p:sp>
      <p:sp>
        <p:nvSpPr>
          <p:cNvPr id="3" name="Text Placeholder 2">
            <a:extLst>
              <a:ext uri="{FF2B5EF4-FFF2-40B4-BE49-F238E27FC236}">
                <a16:creationId xmlns:a16="http://schemas.microsoft.com/office/drawing/2014/main" id="{00643EE9-2864-4767-BE53-B74EC8984303}"/>
              </a:ext>
            </a:extLst>
          </p:cNvPr>
          <p:cNvSpPr>
            <a:spLocks noGrp="1"/>
          </p:cNvSpPr>
          <p:nvPr>
            <p:ph type="body" idx="1"/>
          </p:nvPr>
        </p:nvSpPr>
        <p:spPr/>
        <p:txBody>
          <a:bodyPr/>
          <a:lstStyle/>
          <a:p>
            <a:r>
              <a:rPr lang="en-US" dirty="0"/>
              <a:t>Jamie Freschi, NORC Consultant</a:t>
            </a:r>
          </a:p>
        </p:txBody>
      </p:sp>
    </p:spTree>
    <p:extLst>
      <p:ext uri="{BB962C8B-B14F-4D97-AF65-F5344CB8AC3E}">
        <p14:creationId xmlns:p14="http://schemas.microsoft.com/office/powerpoint/2010/main" val="390598187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ABBE8-C0D4-46C3-A763-194508D91EDE}"/>
              </a:ext>
            </a:extLst>
          </p:cNvPr>
          <p:cNvSpPr>
            <a:spLocks noGrp="1"/>
          </p:cNvSpPr>
          <p:nvPr>
            <p:ph type="title"/>
          </p:nvPr>
        </p:nvSpPr>
        <p:spPr/>
        <p:txBody>
          <a:bodyPr/>
          <a:lstStyle/>
          <a:p>
            <a:pPr algn="ctr"/>
            <a:r>
              <a:rPr lang="en-US" b="1" dirty="0"/>
              <a:t>The Learning Collaborative </a:t>
            </a:r>
          </a:p>
        </p:txBody>
      </p:sp>
      <p:pic>
        <p:nvPicPr>
          <p:cNvPr id="5" name="Picture 4">
            <a:extLst>
              <a:ext uri="{FF2B5EF4-FFF2-40B4-BE49-F238E27FC236}">
                <a16:creationId xmlns:a16="http://schemas.microsoft.com/office/drawing/2014/main" id="{C1C12B78-0783-40A9-8C24-A398F59778B6}"/>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192132" y="2074284"/>
            <a:ext cx="5552373" cy="3680430"/>
          </a:xfrm>
          <a:prstGeom prst="rect">
            <a:avLst/>
          </a:prstGeom>
        </p:spPr>
      </p:pic>
      <p:sp>
        <p:nvSpPr>
          <p:cNvPr id="6" name="TextBox 5">
            <a:extLst>
              <a:ext uri="{FF2B5EF4-FFF2-40B4-BE49-F238E27FC236}">
                <a16:creationId xmlns:a16="http://schemas.microsoft.com/office/drawing/2014/main" id="{B52631E1-77B6-4C13-8D87-CD4BA437F75F}"/>
              </a:ext>
            </a:extLst>
          </p:cNvPr>
          <p:cNvSpPr txBox="1"/>
          <p:nvPr/>
        </p:nvSpPr>
        <p:spPr>
          <a:xfrm>
            <a:off x="7466120" y="5754714"/>
            <a:ext cx="1358283" cy="461665"/>
          </a:xfrm>
          <a:prstGeom prst="rect">
            <a:avLst/>
          </a:prstGeom>
          <a:noFill/>
        </p:spPr>
        <p:txBody>
          <a:bodyPr wrap="square" rtlCol="0">
            <a:spAutoFit/>
          </a:bodyPr>
          <a:lstStyle/>
          <a:p>
            <a:r>
              <a:rPr lang="en-US" sz="800" dirty="0">
                <a:hlinkClick r:id="rId3" tooltip="http://www.duperrin.com/2014/02/11/bonne-nouvelle-11-des-employes-francais-utilisent-la-collaboration-sociale/"/>
              </a:rPr>
              <a:t>This Photo</a:t>
            </a:r>
            <a:r>
              <a:rPr lang="en-US" sz="800" dirty="0"/>
              <a:t> by Unknown Author is licensed under </a:t>
            </a:r>
            <a:r>
              <a:rPr lang="en-US" sz="800" dirty="0">
                <a:hlinkClick r:id="rId4" tooltip="https://creativecommons.org/licenses/by-nc/3.0/"/>
              </a:rPr>
              <a:t>CC BY-NC</a:t>
            </a:r>
            <a:endParaRPr lang="en-US" sz="800" dirty="0"/>
          </a:p>
        </p:txBody>
      </p:sp>
    </p:spTree>
    <p:extLst>
      <p:ext uri="{BB962C8B-B14F-4D97-AF65-F5344CB8AC3E}">
        <p14:creationId xmlns:p14="http://schemas.microsoft.com/office/powerpoint/2010/main" val="86466373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E5585-E3AF-4931-ACDF-A598E5AA537A}"/>
              </a:ext>
            </a:extLst>
          </p:cNvPr>
          <p:cNvSpPr>
            <a:spLocks noGrp="1"/>
          </p:cNvSpPr>
          <p:nvPr>
            <p:ph type="title"/>
          </p:nvPr>
        </p:nvSpPr>
        <p:spPr>
          <a:xfrm>
            <a:off x="732149" y="552619"/>
            <a:ext cx="10972800" cy="990600"/>
          </a:xfrm>
        </p:spPr>
        <p:txBody>
          <a:bodyPr/>
          <a:lstStyle/>
          <a:p>
            <a:pPr algn="ctr"/>
            <a:r>
              <a:rPr lang="en-US" b="1" dirty="0"/>
              <a:t>Project Challenges</a:t>
            </a:r>
          </a:p>
        </p:txBody>
      </p:sp>
      <p:pic>
        <p:nvPicPr>
          <p:cNvPr id="4" name="Picture 3">
            <a:extLst>
              <a:ext uri="{FF2B5EF4-FFF2-40B4-BE49-F238E27FC236}">
                <a16:creationId xmlns:a16="http://schemas.microsoft.com/office/drawing/2014/main" id="{42F53A9E-A0FF-4139-B79C-546A820563E9}"/>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318729" y="2031797"/>
            <a:ext cx="5554541" cy="3171798"/>
          </a:xfrm>
          <a:prstGeom prst="rect">
            <a:avLst/>
          </a:prstGeom>
        </p:spPr>
      </p:pic>
    </p:spTree>
    <p:extLst>
      <p:ext uri="{BB962C8B-B14F-4D97-AF65-F5344CB8AC3E}">
        <p14:creationId xmlns:p14="http://schemas.microsoft.com/office/powerpoint/2010/main" val="16008203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9F3ED-C751-4447-AD7E-3BF2BF08CC5E}"/>
              </a:ext>
            </a:extLst>
          </p:cNvPr>
          <p:cNvSpPr>
            <a:spLocks noGrp="1"/>
          </p:cNvSpPr>
          <p:nvPr>
            <p:ph type="title"/>
          </p:nvPr>
        </p:nvSpPr>
        <p:spPr/>
        <p:txBody>
          <a:bodyPr/>
          <a:lstStyle/>
          <a:p>
            <a:r>
              <a:rPr lang="en-US" b="1" dirty="0"/>
              <a:t>Project Challenges</a:t>
            </a:r>
          </a:p>
        </p:txBody>
      </p:sp>
      <p:sp>
        <p:nvSpPr>
          <p:cNvPr id="3" name="Content Placeholder 2">
            <a:extLst>
              <a:ext uri="{FF2B5EF4-FFF2-40B4-BE49-F238E27FC236}">
                <a16:creationId xmlns:a16="http://schemas.microsoft.com/office/drawing/2014/main" id="{C4F1F76C-12E8-40F2-A94E-F37DC9167297}"/>
              </a:ext>
            </a:extLst>
          </p:cNvPr>
          <p:cNvSpPr>
            <a:spLocks noGrp="1"/>
          </p:cNvSpPr>
          <p:nvPr>
            <p:ph idx="1"/>
          </p:nvPr>
        </p:nvSpPr>
        <p:spPr/>
        <p:txBody>
          <a:bodyPr/>
          <a:lstStyle/>
          <a:p>
            <a:r>
              <a:rPr lang="en-US" dirty="0"/>
              <a:t>Tracking transfer and discharge information</a:t>
            </a:r>
          </a:p>
          <a:p>
            <a:pPr lvl="1"/>
            <a:r>
              <a:rPr lang="en-US" dirty="0"/>
              <a:t>Managing the notices</a:t>
            </a:r>
          </a:p>
          <a:p>
            <a:pPr lvl="1"/>
            <a:r>
              <a:rPr lang="en-US" dirty="0"/>
              <a:t>What information to track</a:t>
            </a:r>
          </a:p>
          <a:p>
            <a:pPr lvl="1"/>
            <a:r>
              <a:rPr lang="en-US" dirty="0"/>
              <a:t>Who is responsible for tracking</a:t>
            </a:r>
          </a:p>
          <a:p>
            <a:pPr lvl="1"/>
            <a:r>
              <a:rPr lang="en-US" dirty="0"/>
              <a:t>What is to be gained from tracking</a:t>
            </a:r>
          </a:p>
          <a:p>
            <a:pPr lvl="1"/>
            <a:r>
              <a:rPr lang="en-US" dirty="0"/>
              <a:t>Current documentation systems</a:t>
            </a:r>
          </a:p>
          <a:p>
            <a:pPr lvl="1"/>
            <a:r>
              <a:rPr lang="en-US" dirty="0"/>
              <a:t>Lack of understanding on the part of the facilities about the specific requirements related to notifying the Ombudsman</a:t>
            </a:r>
          </a:p>
          <a:p>
            <a:pPr lvl="0">
              <a:buClr>
                <a:srgbClr val="8AB833"/>
              </a:buClr>
            </a:pPr>
            <a:endParaRPr lang="en-US" dirty="0"/>
          </a:p>
        </p:txBody>
      </p:sp>
    </p:spTree>
    <p:extLst>
      <p:ext uri="{BB962C8B-B14F-4D97-AF65-F5344CB8AC3E}">
        <p14:creationId xmlns:p14="http://schemas.microsoft.com/office/powerpoint/2010/main" val="213827450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E9D8C-362F-4BB7-8E95-B8A93252E341}"/>
              </a:ext>
            </a:extLst>
          </p:cNvPr>
          <p:cNvSpPr>
            <a:spLocks noGrp="1"/>
          </p:cNvSpPr>
          <p:nvPr>
            <p:ph type="title"/>
          </p:nvPr>
        </p:nvSpPr>
        <p:spPr/>
        <p:txBody>
          <a:bodyPr/>
          <a:lstStyle/>
          <a:p>
            <a:r>
              <a:rPr lang="en-US" b="1" dirty="0"/>
              <a:t>Project Challenges</a:t>
            </a:r>
          </a:p>
        </p:txBody>
      </p:sp>
      <p:sp>
        <p:nvSpPr>
          <p:cNvPr id="3" name="Content Placeholder 2">
            <a:extLst>
              <a:ext uri="{FF2B5EF4-FFF2-40B4-BE49-F238E27FC236}">
                <a16:creationId xmlns:a16="http://schemas.microsoft.com/office/drawing/2014/main" id="{A92A75BD-6DCB-4DF9-8DE0-5E47ADE74D84}"/>
              </a:ext>
            </a:extLst>
          </p:cNvPr>
          <p:cNvSpPr>
            <a:spLocks noGrp="1"/>
          </p:cNvSpPr>
          <p:nvPr>
            <p:ph idx="1"/>
          </p:nvPr>
        </p:nvSpPr>
        <p:spPr/>
        <p:txBody>
          <a:bodyPr/>
          <a:lstStyle/>
          <a:p>
            <a:r>
              <a:rPr lang="en-US" u="sng" dirty="0"/>
              <a:t>Individual Advocacy</a:t>
            </a:r>
          </a:p>
          <a:p>
            <a:pPr lvl="1"/>
            <a:r>
              <a:rPr lang="en-US" dirty="0"/>
              <a:t>Residents that cannot communicate consent and/or provide direction </a:t>
            </a:r>
          </a:p>
          <a:p>
            <a:pPr lvl="1"/>
            <a:r>
              <a:rPr lang="en-US" dirty="0"/>
              <a:t>Residents not receiving proper notice</a:t>
            </a:r>
          </a:p>
          <a:p>
            <a:pPr lvl="1"/>
            <a:r>
              <a:rPr lang="en-US" dirty="0"/>
              <a:t>Residents not allowed to return to the facility after a hospitalization</a:t>
            </a:r>
          </a:p>
          <a:p>
            <a:pPr lvl="1"/>
            <a:r>
              <a:rPr lang="en-US" dirty="0"/>
              <a:t>“Behaviors” as a reason for discharge</a:t>
            </a:r>
          </a:p>
          <a:p>
            <a:pPr marL="274637" lvl="1" indent="0">
              <a:buNone/>
            </a:pPr>
            <a:endParaRPr lang="en-US" dirty="0"/>
          </a:p>
          <a:p>
            <a:pPr lvl="0">
              <a:buClr>
                <a:srgbClr val="8AB833"/>
              </a:buClr>
            </a:pPr>
            <a:r>
              <a:rPr lang="en-US" u="sng" dirty="0">
                <a:solidFill>
                  <a:srgbClr val="002060"/>
                </a:solidFill>
              </a:rPr>
              <a:t>Systemic Advocacy</a:t>
            </a:r>
          </a:p>
          <a:p>
            <a:pPr lvl="1"/>
            <a:r>
              <a:rPr lang="en-US" dirty="0"/>
              <a:t>Outdated or no standardized forms or confusing letters for transfer and discharge notices, and requests for a hearing</a:t>
            </a:r>
          </a:p>
          <a:p>
            <a:pPr lvl="1"/>
            <a:r>
              <a:rPr lang="en-US" dirty="0"/>
              <a:t>Lack of significant penalties for not complying with regulations</a:t>
            </a:r>
          </a:p>
          <a:p>
            <a:pPr lvl="1"/>
            <a:r>
              <a:rPr lang="en-US" dirty="0"/>
              <a:t>An overall lack of knowledge of the significant impact discharges have on residents</a:t>
            </a:r>
          </a:p>
        </p:txBody>
      </p:sp>
    </p:spTree>
    <p:extLst>
      <p:ext uri="{BB962C8B-B14F-4D97-AF65-F5344CB8AC3E}">
        <p14:creationId xmlns:p14="http://schemas.microsoft.com/office/powerpoint/2010/main" val="273888801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99083-72A4-4386-AF8A-DD19497B4A29}"/>
              </a:ext>
            </a:extLst>
          </p:cNvPr>
          <p:cNvSpPr>
            <a:spLocks noGrp="1"/>
          </p:cNvSpPr>
          <p:nvPr>
            <p:ph type="title"/>
          </p:nvPr>
        </p:nvSpPr>
        <p:spPr/>
        <p:txBody>
          <a:bodyPr/>
          <a:lstStyle/>
          <a:p>
            <a:r>
              <a:rPr lang="en-US" b="1" dirty="0"/>
              <a:t>Project Challenges</a:t>
            </a:r>
          </a:p>
        </p:txBody>
      </p:sp>
      <p:sp>
        <p:nvSpPr>
          <p:cNvPr id="3" name="Content Placeholder 2">
            <a:extLst>
              <a:ext uri="{FF2B5EF4-FFF2-40B4-BE49-F238E27FC236}">
                <a16:creationId xmlns:a16="http://schemas.microsoft.com/office/drawing/2014/main" id="{459825C9-987B-4EE6-801E-C3A34524490D}"/>
              </a:ext>
            </a:extLst>
          </p:cNvPr>
          <p:cNvSpPr>
            <a:spLocks noGrp="1"/>
          </p:cNvSpPr>
          <p:nvPr>
            <p:ph idx="1"/>
          </p:nvPr>
        </p:nvSpPr>
        <p:spPr/>
        <p:txBody>
          <a:bodyPr/>
          <a:lstStyle/>
          <a:p>
            <a:r>
              <a:rPr lang="en-US" dirty="0"/>
              <a:t>Collaboration</a:t>
            </a:r>
          </a:p>
          <a:p>
            <a:pPr lvl="1"/>
            <a:r>
              <a:rPr lang="en-US" dirty="0"/>
              <a:t>State Agencies</a:t>
            </a:r>
          </a:p>
          <a:p>
            <a:pPr lvl="2"/>
            <a:r>
              <a:rPr lang="en-US" dirty="0"/>
              <a:t>State Unit on Aging</a:t>
            </a:r>
          </a:p>
          <a:p>
            <a:pPr lvl="2"/>
            <a:r>
              <a:rPr lang="en-US" dirty="0"/>
              <a:t>State survey agency</a:t>
            </a:r>
          </a:p>
          <a:p>
            <a:pPr marL="274637" lvl="1" indent="0">
              <a:buNone/>
            </a:pPr>
            <a:endParaRPr lang="en-US" dirty="0"/>
          </a:p>
          <a:p>
            <a:pPr lvl="1"/>
            <a:endParaRPr lang="en-US" dirty="0"/>
          </a:p>
          <a:p>
            <a:pPr lvl="1"/>
            <a:endParaRPr lang="en-US" dirty="0"/>
          </a:p>
        </p:txBody>
      </p:sp>
      <p:pic>
        <p:nvPicPr>
          <p:cNvPr id="5" name="Picture 4">
            <a:extLst>
              <a:ext uri="{FF2B5EF4-FFF2-40B4-BE49-F238E27FC236}">
                <a16:creationId xmlns:a16="http://schemas.microsoft.com/office/drawing/2014/main" id="{CA8B7B3D-DDEF-454F-BB68-888EFEB0B969}"/>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096000" y="2178120"/>
            <a:ext cx="5212795" cy="3909317"/>
          </a:xfrm>
          <a:prstGeom prst="rect">
            <a:avLst/>
          </a:prstGeom>
        </p:spPr>
      </p:pic>
    </p:spTree>
    <p:extLst>
      <p:ext uri="{BB962C8B-B14F-4D97-AF65-F5344CB8AC3E}">
        <p14:creationId xmlns:p14="http://schemas.microsoft.com/office/powerpoint/2010/main" val="349634453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45A4C-C0B1-4711-8207-9E3FB600BD6D}"/>
              </a:ext>
            </a:extLst>
          </p:cNvPr>
          <p:cNvSpPr>
            <a:spLocks noGrp="1"/>
          </p:cNvSpPr>
          <p:nvPr>
            <p:ph type="title"/>
          </p:nvPr>
        </p:nvSpPr>
        <p:spPr/>
        <p:txBody>
          <a:bodyPr/>
          <a:lstStyle/>
          <a:p>
            <a:r>
              <a:rPr lang="en-US" b="1" dirty="0"/>
              <a:t>Project Challenges</a:t>
            </a:r>
          </a:p>
        </p:txBody>
      </p:sp>
      <p:sp>
        <p:nvSpPr>
          <p:cNvPr id="3" name="Content Placeholder 2">
            <a:extLst>
              <a:ext uri="{FF2B5EF4-FFF2-40B4-BE49-F238E27FC236}">
                <a16:creationId xmlns:a16="http://schemas.microsoft.com/office/drawing/2014/main" id="{B48D14E4-C8EB-4BD8-98BB-DA98B57A0F8A}"/>
              </a:ext>
            </a:extLst>
          </p:cNvPr>
          <p:cNvSpPr>
            <a:spLocks noGrp="1"/>
          </p:cNvSpPr>
          <p:nvPr>
            <p:ph idx="1"/>
          </p:nvPr>
        </p:nvSpPr>
        <p:spPr/>
        <p:txBody>
          <a:bodyPr/>
          <a:lstStyle/>
          <a:p>
            <a:r>
              <a:rPr lang="en-US" dirty="0"/>
              <a:t>Legal/Administrative Hearings</a:t>
            </a:r>
          </a:p>
          <a:p>
            <a:pPr lvl="1"/>
            <a:r>
              <a:rPr lang="en-US" dirty="0"/>
              <a:t>Hearings held via phone</a:t>
            </a:r>
          </a:p>
          <a:p>
            <a:pPr lvl="1"/>
            <a:r>
              <a:rPr lang="en-US" dirty="0"/>
              <a:t>No clear process</a:t>
            </a:r>
          </a:p>
          <a:p>
            <a:pPr lvl="1"/>
            <a:r>
              <a:rPr lang="en-US" dirty="0"/>
              <a:t>Lack of training on the Ombudsman program’s role in a hearing</a:t>
            </a:r>
          </a:p>
          <a:p>
            <a:pPr lvl="1"/>
            <a:r>
              <a:rPr lang="en-US" dirty="0"/>
              <a:t>Lack of access to legal services </a:t>
            </a:r>
          </a:p>
          <a:p>
            <a:pPr lvl="1"/>
            <a:r>
              <a:rPr lang="en-US" dirty="0"/>
              <a:t>Some attorneys and administrative law judges lack a solid understanding of federal requirements and residents’ rights</a:t>
            </a:r>
          </a:p>
        </p:txBody>
      </p:sp>
    </p:spTree>
    <p:extLst>
      <p:ext uri="{BB962C8B-B14F-4D97-AF65-F5344CB8AC3E}">
        <p14:creationId xmlns:p14="http://schemas.microsoft.com/office/powerpoint/2010/main" val="270935427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39EF6-DE6D-4840-83ED-B98F63E1E2E5}"/>
              </a:ext>
            </a:extLst>
          </p:cNvPr>
          <p:cNvSpPr>
            <a:spLocks noGrp="1"/>
          </p:cNvSpPr>
          <p:nvPr>
            <p:ph type="title"/>
          </p:nvPr>
        </p:nvSpPr>
        <p:spPr>
          <a:xfrm>
            <a:off x="609600" y="656734"/>
            <a:ext cx="10972800" cy="990600"/>
          </a:xfrm>
        </p:spPr>
        <p:txBody>
          <a:bodyPr/>
          <a:lstStyle/>
          <a:p>
            <a:pPr algn="ctr"/>
            <a:r>
              <a:rPr lang="en-US" b="1" dirty="0"/>
              <a:t>Project Successes</a:t>
            </a:r>
          </a:p>
        </p:txBody>
      </p:sp>
      <p:pic>
        <p:nvPicPr>
          <p:cNvPr id="4" name="Picture 3">
            <a:extLst>
              <a:ext uri="{FF2B5EF4-FFF2-40B4-BE49-F238E27FC236}">
                <a16:creationId xmlns:a16="http://schemas.microsoft.com/office/drawing/2014/main" id="{EBF68560-C07D-4E65-AB82-D47356C9E8A6}"/>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052075" y="2187020"/>
            <a:ext cx="6087850" cy="3015388"/>
          </a:xfrm>
          <a:prstGeom prst="rect">
            <a:avLst/>
          </a:prstGeom>
        </p:spPr>
      </p:pic>
    </p:spTree>
    <p:extLst>
      <p:ext uri="{BB962C8B-B14F-4D97-AF65-F5344CB8AC3E}">
        <p14:creationId xmlns:p14="http://schemas.microsoft.com/office/powerpoint/2010/main" val="214330134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DAFD8-727C-4B9E-B008-4D090261C7E7}"/>
              </a:ext>
            </a:extLst>
          </p:cNvPr>
          <p:cNvSpPr>
            <a:spLocks noGrp="1"/>
          </p:cNvSpPr>
          <p:nvPr>
            <p:ph type="title"/>
          </p:nvPr>
        </p:nvSpPr>
        <p:spPr/>
        <p:txBody>
          <a:bodyPr/>
          <a:lstStyle/>
          <a:p>
            <a:r>
              <a:rPr lang="en-US" b="1" dirty="0"/>
              <a:t>Project Successes</a:t>
            </a:r>
          </a:p>
        </p:txBody>
      </p:sp>
      <p:sp>
        <p:nvSpPr>
          <p:cNvPr id="3" name="Content Placeholder 2">
            <a:extLst>
              <a:ext uri="{FF2B5EF4-FFF2-40B4-BE49-F238E27FC236}">
                <a16:creationId xmlns:a16="http://schemas.microsoft.com/office/drawing/2014/main" id="{A944688C-3E20-4145-92A0-2AA1C73E7EAC}"/>
              </a:ext>
            </a:extLst>
          </p:cNvPr>
          <p:cNvSpPr>
            <a:spLocks noGrp="1"/>
          </p:cNvSpPr>
          <p:nvPr>
            <p:ph idx="1"/>
          </p:nvPr>
        </p:nvSpPr>
        <p:spPr/>
        <p:txBody>
          <a:bodyPr/>
          <a:lstStyle/>
          <a:p>
            <a:r>
              <a:rPr lang="en-US" dirty="0"/>
              <a:t>Tracking transfer and discharge information</a:t>
            </a:r>
          </a:p>
          <a:p>
            <a:pPr lvl="1"/>
            <a:r>
              <a:rPr lang="en-US" u="sng" dirty="0"/>
              <a:t>Examples of information tracked</a:t>
            </a:r>
          </a:p>
          <a:p>
            <a:pPr lvl="2"/>
            <a:r>
              <a:rPr lang="en-US" dirty="0"/>
              <a:t>Reason for discharge</a:t>
            </a:r>
          </a:p>
          <a:p>
            <a:pPr lvl="2"/>
            <a:r>
              <a:rPr lang="en-US" dirty="0"/>
              <a:t>Location of discharge</a:t>
            </a:r>
          </a:p>
          <a:p>
            <a:pPr lvl="2"/>
            <a:r>
              <a:rPr lang="en-US" dirty="0"/>
              <a:t>Facility and/or corporation trends</a:t>
            </a:r>
          </a:p>
          <a:p>
            <a:pPr lvl="2"/>
            <a:r>
              <a:rPr lang="en-US" dirty="0"/>
              <a:t>Required information</a:t>
            </a:r>
          </a:p>
          <a:p>
            <a:pPr lvl="2"/>
            <a:r>
              <a:rPr lang="en-US" dirty="0"/>
              <a:t>Request ombudsman assistance</a:t>
            </a:r>
          </a:p>
          <a:p>
            <a:pPr lvl="1"/>
            <a:r>
              <a:rPr lang="en-US" u="sng" dirty="0"/>
              <a:t>Analysis of data</a:t>
            </a:r>
          </a:p>
          <a:p>
            <a:pPr lvl="2"/>
            <a:r>
              <a:rPr lang="en-US" dirty="0"/>
              <a:t>Shared with state agencies</a:t>
            </a:r>
          </a:p>
          <a:p>
            <a:pPr lvl="2"/>
            <a:r>
              <a:rPr lang="en-US" dirty="0"/>
              <a:t>Shared with program staff</a:t>
            </a:r>
          </a:p>
          <a:p>
            <a:pPr lvl="1"/>
            <a:r>
              <a:rPr lang="en-US" u="sng" dirty="0"/>
              <a:t>Improvements made</a:t>
            </a:r>
          </a:p>
          <a:p>
            <a:pPr lvl="2"/>
            <a:r>
              <a:rPr lang="en-US" dirty="0"/>
              <a:t>Ombudsman training</a:t>
            </a:r>
          </a:p>
          <a:p>
            <a:pPr lvl="2"/>
            <a:r>
              <a:rPr lang="en-US" dirty="0"/>
              <a:t>Facility in-service training</a:t>
            </a:r>
          </a:p>
          <a:p>
            <a:pPr lvl="1"/>
            <a:endParaRPr lang="en-US" dirty="0"/>
          </a:p>
        </p:txBody>
      </p:sp>
    </p:spTree>
    <p:extLst>
      <p:ext uri="{BB962C8B-B14F-4D97-AF65-F5344CB8AC3E}">
        <p14:creationId xmlns:p14="http://schemas.microsoft.com/office/powerpoint/2010/main" val="24517666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884D8-CE3C-4A11-93CA-1991499071A9}"/>
              </a:ext>
            </a:extLst>
          </p:cNvPr>
          <p:cNvSpPr>
            <a:spLocks noGrp="1"/>
          </p:cNvSpPr>
          <p:nvPr>
            <p:ph type="title"/>
          </p:nvPr>
        </p:nvSpPr>
        <p:spPr>
          <a:xfrm>
            <a:off x="609600" y="446690"/>
            <a:ext cx="10972800" cy="627507"/>
          </a:xfrm>
        </p:spPr>
        <p:txBody>
          <a:bodyPr>
            <a:normAutofit fontScale="90000"/>
          </a:bodyPr>
          <a:lstStyle/>
          <a:p>
            <a:r>
              <a:rPr lang="en-US" b="1" dirty="0">
                <a:solidFill>
                  <a:schemeClr val="tx1"/>
                </a:solidFill>
              </a:rPr>
              <a:t>Regulatory Tools </a:t>
            </a:r>
          </a:p>
        </p:txBody>
      </p:sp>
      <p:sp>
        <p:nvSpPr>
          <p:cNvPr id="3" name="Content Placeholder 2">
            <a:extLst>
              <a:ext uri="{FF2B5EF4-FFF2-40B4-BE49-F238E27FC236}">
                <a16:creationId xmlns:a16="http://schemas.microsoft.com/office/drawing/2014/main" id="{FFC6810F-10E5-4E9F-9E27-F9DDB38195A1}"/>
              </a:ext>
            </a:extLst>
          </p:cNvPr>
          <p:cNvSpPr>
            <a:spLocks noGrp="1"/>
          </p:cNvSpPr>
          <p:nvPr>
            <p:ph idx="1"/>
          </p:nvPr>
        </p:nvSpPr>
        <p:spPr>
          <a:xfrm>
            <a:off x="609600" y="1166649"/>
            <a:ext cx="10972800" cy="5525813"/>
          </a:xfrm>
        </p:spPr>
        <p:txBody>
          <a:bodyPr/>
          <a:lstStyle/>
          <a:p>
            <a:r>
              <a:rPr lang="en-US" b="1" dirty="0"/>
              <a:t>Critical element pathways:</a:t>
            </a:r>
            <a:r>
              <a:rPr lang="en-US" dirty="0"/>
              <a:t>  The pathways help direct the surveyor’s inspection and identify points to observe, questions to ask, and records to review. There are critical element pathways for many, but not all the requirements.  </a:t>
            </a:r>
          </a:p>
          <a:p>
            <a:pPr marL="0" indent="0">
              <a:buNone/>
            </a:pPr>
            <a:endParaRPr lang="en-US" b="1" dirty="0"/>
          </a:p>
          <a:p>
            <a:r>
              <a:rPr lang="en-US" b="1" dirty="0"/>
              <a:t>Investigative Protocols, Procedures, Probes:</a:t>
            </a:r>
            <a:r>
              <a:rPr lang="en-US" dirty="0"/>
              <a:t> There are several areas that do not have a pathway. If an area does not have a pathway, surveyors are instructed to use the guidelines, investigative protocols, procedures, and/or probes in Appendix PP, which also include observation, interview and record review probes.</a:t>
            </a:r>
          </a:p>
          <a:p>
            <a:endParaRPr lang="en-US" b="1" dirty="0"/>
          </a:p>
          <a:p>
            <a:r>
              <a:rPr lang="en-US" b="1" dirty="0"/>
              <a:t>Key Elements of Noncompliance:  </a:t>
            </a:r>
            <a:r>
              <a:rPr lang="en-US" dirty="0"/>
              <a:t>These are the main points for surveyors to focus on to determine if there is a deficiency.</a:t>
            </a:r>
          </a:p>
          <a:p>
            <a:endParaRPr lang="en-US" dirty="0"/>
          </a:p>
        </p:txBody>
      </p:sp>
    </p:spTree>
    <p:extLst>
      <p:ext uri="{BB962C8B-B14F-4D97-AF65-F5344CB8AC3E}">
        <p14:creationId xmlns:p14="http://schemas.microsoft.com/office/powerpoint/2010/main" val="16506685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165E2-E28D-4095-9D1B-63631A68B14D}"/>
              </a:ext>
            </a:extLst>
          </p:cNvPr>
          <p:cNvSpPr>
            <a:spLocks noGrp="1"/>
          </p:cNvSpPr>
          <p:nvPr>
            <p:ph type="title"/>
          </p:nvPr>
        </p:nvSpPr>
        <p:spPr/>
        <p:txBody>
          <a:bodyPr/>
          <a:lstStyle/>
          <a:p>
            <a:r>
              <a:rPr lang="en-US" dirty="0"/>
              <a:t>Tracking Example: Ohio</a:t>
            </a:r>
          </a:p>
        </p:txBody>
      </p:sp>
      <p:pic>
        <p:nvPicPr>
          <p:cNvPr id="4" name="Content Placeholder 3">
            <a:extLst>
              <a:ext uri="{FF2B5EF4-FFF2-40B4-BE49-F238E27FC236}">
                <a16:creationId xmlns:a16="http://schemas.microsoft.com/office/drawing/2014/main" id="{A24C6A62-FEF7-4F15-9E27-30142225AE77}"/>
              </a:ext>
            </a:extLst>
          </p:cNvPr>
          <p:cNvPicPr>
            <a:picLocks noGrp="1" noChangeAspect="1"/>
          </p:cNvPicPr>
          <p:nvPr>
            <p:ph idx="1"/>
          </p:nvPr>
        </p:nvPicPr>
        <p:blipFill rotWithShape="1">
          <a:blip r:embed="rId3"/>
          <a:srcRect l="60820" t="30736" r="15827" b="28237"/>
          <a:stretch/>
        </p:blipFill>
        <p:spPr>
          <a:xfrm>
            <a:off x="1033278" y="1679944"/>
            <a:ext cx="10125444" cy="5002986"/>
          </a:xfrm>
          <a:prstGeom prst="rect">
            <a:avLst/>
          </a:prstGeom>
        </p:spPr>
      </p:pic>
    </p:spTree>
    <p:extLst>
      <p:ext uri="{BB962C8B-B14F-4D97-AF65-F5344CB8AC3E}">
        <p14:creationId xmlns:p14="http://schemas.microsoft.com/office/powerpoint/2010/main" val="142199176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7D0E1-E82B-44F0-8F3B-34C50FDF2D79}"/>
              </a:ext>
            </a:extLst>
          </p:cNvPr>
          <p:cNvSpPr>
            <a:spLocks noGrp="1"/>
          </p:cNvSpPr>
          <p:nvPr>
            <p:ph type="title"/>
          </p:nvPr>
        </p:nvSpPr>
        <p:spPr/>
        <p:txBody>
          <a:bodyPr/>
          <a:lstStyle/>
          <a:p>
            <a:r>
              <a:rPr lang="en-US" b="1" dirty="0"/>
              <a:t>Project Successes</a:t>
            </a:r>
          </a:p>
        </p:txBody>
      </p:sp>
      <p:sp>
        <p:nvSpPr>
          <p:cNvPr id="3" name="Content Placeholder 2">
            <a:extLst>
              <a:ext uri="{FF2B5EF4-FFF2-40B4-BE49-F238E27FC236}">
                <a16:creationId xmlns:a16="http://schemas.microsoft.com/office/drawing/2014/main" id="{562CA674-A740-491D-B1EE-54E7A8D73C5D}"/>
              </a:ext>
            </a:extLst>
          </p:cNvPr>
          <p:cNvSpPr>
            <a:spLocks noGrp="1"/>
          </p:cNvSpPr>
          <p:nvPr>
            <p:ph idx="1"/>
          </p:nvPr>
        </p:nvSpPr>
        <p:spPr/>
        <p:txBody>
          <a:bodyPr/>
          <a:lstStyle/>
          <a:p>
            <a:r>
              <a:rPr lang="en-US" dirty="0"/>
              <a:t>Advocacy</a:t>
            </a:r>
          </a:p>
          <a:p>
            <a:pPr lvl="1"/>
            <a:r>
              <a:rPr lang="en-US" dirty="0"/>
              <a:t>Systemic Advocacy</a:t>
            </a:r>
          </a:p>
          <a:p>
            <a:pPr lvl="1"/>
            <a:r>
              <a:rPr lang="en-US" dirty="0"/>
              <a:t>Individual Advocacy</a:t>
            </a:r>
          </a:p>
        </p:txBody>
      </p:sp>
      <p:pic>
        <p:nvPicPr>
          <p:cNvPr id="5" name="Picture 4">
            <a:extLst>
              <a:ext uri="{FF2B5EF4-FFF2-40B4-BE49-F238E27FC236}">
                <a16:creationId xmlns:a16="http://schemas.microsoft.com/office/drawing/2014/main" id="{07B00079-A590-407A-9829-E23600F7214C}"/>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485015" y="1713978"/>
            <a:ext cx="6097385" cy="4168833"/>
          </a:xfrm>
          <a:prstGeom prst="rect">
            <a:avLst/>
          </a:prstGeom>
        </p:spPr>
      </p:pic>
    </p:spTree>
    <p:extLst>
      <p:ext uri="{BB962C8B-B14F-4D97-AF65-F5344CB8AC3E}">
        <p14:creationId xmlns:p14="http://schemas.microsoft.com/office/powerpoint/2010/main" val="165817129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FC8B2-E254-46B2-87B3-F7F30A1CBC85}"/>
              </a:ext>
            </a:extLst>
          </p:cNvPr>
          <p:cNvSpPr>
            <a:spLocks noGrp="1"/>
          </p:cNvSpPr>
          <p:nvPr>
            <p:ph type="title"/>
          </p:nvPr>
        </p:nvSpPr>
        <p:spPr/>
        <p:txBody>
          <a:bodyPr/>
          <a:lstStyle/>
          <a:p>
            <a:r>
              <a:rPr lang="en-US" b="1" dirty="0"/>
              <a:t>Project Successes</a:t>
            </a:r>
          </a:p>
        </p:txBody>
      </p:sp>
      <p:sp>
        <p:nvSpPr>
          <p:cNvPr id="3" name="Content Placeholder 2">
            <a:extLst>
              <a:ext uri="{FF2B5EF4-FFF2-40B4-BE49-F238E27FC236}">
                <a16:creationId xmlns:a16="http://schemas.microsoft.com/office/drawing/2014/main" id="{D0546238-B9F3-4BF0-A7A4-FAAE845E0478}"/>
              </a:ext>
            </a:extLst>
          </p:cNvPr>
          <p:cNvSpPr>
            <a:spLocks noGrp="1"/>
          </p:cNvSpPr>
          <p:nvPr>
            <p:ph idx="1"/>
          </p:nvPr>
        </p:nvSpPr>
        <p:spPr>
          <a:xfrm>
            <a:off x="609600" y="1642730"/>
            <a:ext cx="10972800" cy="4876800"/>
          </a:xfrm>
        </p:spPr>
        <p:txBody>
          <a:bodyPr/>
          <a:lstStyle/>
          <a:p>
            <a:r>
              <a:rPr lang="en-US" dirty="0"/>
              <a:t>Collaboration</a:t>
            </a:r>
          </a:p>
          <a:p>
            <a:pPr lvl="1"/>
            <a:r>
              <a:rPr lang="en-US" dirty="0"/>
              <a:t>Referrals</a:t>
            </a:r>
          </a:p>
          <a:p>
            <a:pPr lvl="1"/>
            <a:r>
              <a:rPr lang="en-US" dirty="0"/>
              <a:t>Training</a:t>
            </a:r>
          </a:p>
          <a:p>
            <a:pPr lvl="1"/>
            <a:r>
              <a:rPr lang="en-US" dirty="0"/>
              <a:t>NH associations</a:t>
            </a:r>
          </a:p>
          <a:p>
            <a:pPr lvl="1"/>
            <a:r>
              <a:rPr lang="en-US" dirty="0"/>
              <a:t>State agencies</a:t>
            </a:r>
          </a:p>
          <a:p>
            <a:pPr lvl="1"/>
            <a:r>
              <a:rPr lang="en-US" dirty="0"/>
              <a:t>MOUs</a:t>
            </a:r>
          </a:p>
          <a:p>
            <a:pPr lvl="1"/>
            <a:endParaRPr lang="en-US" dirty="0"/>
          </a:p>
        </p:txBody>
      </p:sp>
      <p:pic>
        <p:nvPicPr>
          <p:cNvPr id="4" name="Picture 3">
            <a:extLst>
              <a:ext uri="{FF2B5EF4-FFF2-40B4-BE49-F238E27FC236}">
                <a16:creationId xmlns:a16="http://schemas.microsoft.com/office/drawing/2014/main" id="{E40C8716-0B5C-441B-B775-B3D19E38CD9B}"/>
              </a:ext>
            </a:extLst>
          </p:cNvPr>
          <p:cNvPicPr>
            <a:picLocks noChangeAspect="1"/>
          </p:cNvPicPr>
          <p:nvPr/>
        </p:nvPicPr>
        <p:blipFill rotWithShape="1">
          <a:blip r:embed="rId3"/>
          <a:srcRect l="64448" t="18673" r="20029" b="10465"/>
          <a:stretch/>
        </p:blipFill>
        <p:spPr>
          <a:xfrm>
            <a:off x="3306726" y="1496045"/>
            <a:ext cx="3912782" cy="5023485"/>
          </a:xfrm>
          <a:prstGeom prst="rect">
            <a:avLst/>
          </a:prstGeom>
        </p:spPr>
      </p:pic>
      <p:pic>
        <p:nvPicPr>
          <p:cNvPr id="5" name="Picture 4">
            <a:extLst>
              <a:ext uri="{FF2B5EF4-FFF2-40B4-BE49-F238E27FC236}">
                <a16:creationId xmlns:a16="http://schemas.microsoft.com/office/drawing/2014/main" id="{DC270F6D-DE3F-4617-A2FF-926D9FA0192C}"/>
              </a:ext>
            </a:extLst>
          </p:cNvPr>
          <p:cNvPicPr>
            <a:picLocks noChangeAspect="1"/>
          </p:cNvPicPr>
          <p:nvPr/>
        </p:nvPicPr>
        <p:blipFill rotWithShape="1">
          <a:blip r:embed="rId4"/>
          <a:srcRect l="64186" t="20246" r="20291" b="30930"/>
          <a:stretch/>
        </p:blipFill>
        <p:spPr>
          <a:xfrm>
            <a:off x="6938911" y="1903227"/>
            <a:ext cx="4924086" cy="4355805"/>
          </a:xfrm>
          <a:prstGeom prst="rect">
            <a:avLst/>
          </a:prstGeom>
        </p:spPr>
      </p:pic>
      <p:sp>
        <p:nvSpPr>
          <p:cNvPr id="6" name="Arrow: Right 5">
            <a:extLst>
              <a:ext uri="{FF2B5EF4-FFF2-40B4-BE49-F238E27FC236}">
                <a16:creationId xmlns:a16="http://schemas.microsoft.com/office/drawing/2014/main" id="{0AC8F2F0-433D-4F76-80CC-2158E61A65BF}"/>
              </a:ext>
            </a:extLst>
          </p:cNvPr>
          <p:cNvSpPr/>
          <p:nvPr/>
        </p:nvSpPr>
        <p:spPr>
          <a:xfrm>
            <a:off x="2095928" y="3595955"/>
            <a:ext cx="724718" cy="3618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5900124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5FA76-8AD9-4938-849F-5A30D80901EE}"/>
              </a:ext>
            </a:extLst>
          </p:cNvPr>
          <p:cNvSpPr>
            <a:spLocks noGrp="1"/>
          </p:cNvSpPr>
          <p:nvPr>
            <p:ph type="title"/>
          </p:nvPr>
        </p:nvSpPr>
        <p:spPr/>
        <p:txBody>
          <a:bodyPr/>
          <a:lstStyle/>
          <a:p>
            <a:r>
              <a:rPr lang="en-US" b="1" dirty="0"/>
              <a:t>Project Successes</a:t>
            </a:r>
          </a:p>
        </p:txBody>
      </p:sp>
      <p:sp>
        <p:nvSpPr>
          <p:cNvPr id="3" name="Content Placeholder 2">
            <a:extLst>
              <a:ext uri="{FF2B5EF4-FFF2-40B4-BE49-F238E27FC236}">
                <a16:creationId xmlns:a16="http://schemas.microsoft.com/office/drawing/2014/main" id="{BB32A145-8E79-4195-B722-30A0FF7E04AB}"/>
              </a:ext>
            </a:extLst>
          </p:cNvPr>
          <p:cNvSpPr>
            <a:spLocks noGrp="1"/>
          </p:cNvSpPr>
          <p:nvPr>
            <p:ph idx="1"/>
          </p:nvPr>
        </p:nvSpPr>
        <p:spPr/>
        <p:txBody>
          <a:bodyPr/>
          <a:lstStyle/>
          <a:p>
            <a:r>
              <a:rPr lang="en-US" dirty="0"/>
              <a:t>Legal/Administrative Hearings</a:t>
            </a:r>
          </a:p>
        </p:txBody>
      </p:sp>
      <p:pic>
        <p:nvPicPr>
          <p:cNvPr id="5" name="Picture 4">
            <a:extLst>
              <a:ext uri="{FF2B5EF4-FFF2-40B4-BE49-F238E27FC236}">
                <a16:creationId xmlns:a16="http://schemas.microsoft.com/office/drawing/2014/main" id="{7B986D7C-4AAD-4319-AB0F-D7021B3F703B}"/>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562343" y="2498572"/>
            <a:ext cx="5735638" cy="3826028"/>
          </a:xfrm>
          <a:prstGeom prst="rect">
            <a:avLst/>
          </a:prstGeom>
        </p:spPr>
      </p:pic>
    </p:spTree>
    <p:extLst>
      <p:ext uri="{BB962C8B-B14F-4D97-AF65-F5344CB8AC3E}">
        <p14:creationId xmlns:p14="http://schemas.microsoft.com/office/powerpoint/2010/main" val="250025640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671C1-C62D-4E51-9F93-54112F0A0279}"/>
              </a:ext>
            </a:extLst>
          </p:cNvPr>
          <p:cNvSpPr>
            <a:spLocks noGrp="1"/>
          </p:cNvSpPr>
          <p:nvPr>
            <p:ph type="title"/>
          </p:nvPr>
        </p:nvSpPr>
        <p:spPr>
          <a:xfrm>
            <a:off x="609600" y="657466"/>
            <a:ext cx="10972800" cy="990600"/>
          </a:xfrm>
        </p:spPr>
        <p:txBody>
          <a:bodyPr/>
          <a:lstStyle/>
          <a:p>
            <a:pPr algn="ctr"/>
            <a:r>
              <a:rPr lang="en-US" b="1" dirty="0"/>
              <a:t>Conclusions </a:t>
            </a:r>
          </a:p>
        </p:txBody>
      </p:sp>
      <p:pic>
        <p:nvPicPr>
          <p:cNvPr id="4" name="Picture 3">
            <a:extLst>
              <a:ext uri="{FF2B5EF4-FFF2-40B4-BE49-F238E27FC236}">
                <a16:creationId xmlns:a16="http://schemas.microsoft.com/office/drawing/2014/main" id="{0B9376B3-662E-4492-8338-0EDFCD2A283B}"/>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631590" y="1932495"/>
            <a:ext cx="4928819" cy="3207319"/>
          </a:xfrm>
          <a:prstGeom prst="rect">
            <a:avLst/>
          </a:prstGeom>
        </p:spPr>
      </p:pic>
    </p:spTree>
    <p:extLst>
      <p:ext uri="{BB962C8B-B14F-4D97-AF65-F5344CB8AC3E}">
        <p14:creationId xmlns:p14="http://schemas.microsoft.com/office/powerpoint/2010/main" val="192708447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14B9715-4AC5-409A-BAC2-8D522BDF8F14}"/>
              </a:ext>
            </a:extLst>
          </p:cNvPr>
          <p:cNvSpPr>
            <a:spLocks noGrp="1"/>
          </p:cNvSpPr>
          <p:nvPr>
            <p:ph type="title"/>
          </p:nvPr>
        </p:nvSpPr>
        <p:spPr>
          <a:xfrm>
            <a:off x="218983" y="401425"/>
            <a:ext cx="10972800" cy="990600"/>
          </a:xfrm>
        </p:spPr>
        <p:txBody>
          <a:bodyPr/>
          <a:lstStyle/>
          <a:p>
            <a:r>
              <a:rPr lang="en-US" b="1" dirty="0"/>
              <a:t>Goals and Outcomes</a:t>
            </a:r>
          </a:p>
        </p:txBody>
      </p:sp>
      <p:graphicFrame>
        <p:nvGraphicFramePr>
          <p:cNvPr id="5" name="Table 5">
            <a:extLst>
              <a:ext uri="{FF2B5EF4-FFF2-40B4-BE49-F238E27FC236}">
                <a16:creationId xmlns:a16="http://schemas.microsoft.com/office/drawing/2014/main" id="{6A73081F-9E68-43CF-8812-F68EE1203BBD}"/>
              </a:ext>
            </a:extLst>
          </p:cNvPr>
          <p:cNvGraphicFramePr>
            <a:graphicFrameLocks noGrp="1"/>
          </p:cNvGraphicFramePr>
          <p:nvPr>
            <p:ph idx="1"/>
            <p:extLst>
              <p:ext uri="{D42A27DB-BD31-4B8C-83A1-F6EECF244321}">
                <p14:modId xmlns:p14="http://schemas.microsoft.com/office/powerpoint/2010/main" val="4012940923"/>
              </p:ext>
            </p:extLst>
          </p:nvPr>
        </p:nvGraphicFramePr>
        <p:xfrm>
          <a:off x="218983" y="1524000"/>
          <a:ext cx="11754034" cy="4485640"/>
        </p:xfrm>
        <a:graphic>
          <a:graphicData uri="http://schemas.openxmlformats.org/drawingml/2006/table">
            <a:tbl>
              <a:tblPr firstRow="1" bandRow="1">
                <a:tableStyleId>{5C22544A-7EE6-4342-B048-85BDC9FD1C3A}</a:tableStyleId>
              </a:tblPr>
              <a:tblGrid>
                <a:gridCol w="5877017">
                  <a:extLst>
                    <a:ext uri="{9D8B030D-6E8A-4147-A177-3AD203B41FA5}">
                      <a16:colId xmlns:a16="http://schemas.microsoft.com/office/drawing/2014/main" val="503834217"/>
                    </a:ext>
                  </a:extLst>
                </a:gridCol>
                <a:gridCol w="5877017">
                  <a:extLst>
                    <a:ext uri="{9D8B030D-6E8A-4147-A177-3AD203B41FA5}">
                      <a16:colId xmlns:a16="http://schemas.microsoft.com/office/drawing/2014/main" val="1342553517"/>
                    </a:ext>
                  </a:extLst>
                </a:gridCol>
              </a:tblGrid>
              <a:tr h="370840">
                <a:tc>
                  <a:txBody>
                    <a:bodyPr/>
                    <a:lstStyle/>
                    <a:p>
                      <a:pPr algn="ctr"/>
                      <a:r>
                        <a:rPr lang="en-US" dirty="0"/>
                        <a:t>Project States’ Goals</a:t>
                      </a:r>
                    </a:p>
                  </a:txBody>
                  <a:tcPr/>
                </a:tc>
                <a:tc>
                  <a:txBody>
                    <a:bodyPr/>
                    <a:lstStyle/>
                    <a:p>
                      <a:pPr algn="ctr"/>
                      <a:r>
                        <a:rPr lang="en-US" dirty="0"/>
                        <a:t>Outcomes</a:t>
                      </a:r>
                    </a:p>
                  </a:txBody>
                  <a:tcPr/>
                </a:tc>
                <a:extLst>
                  <a:ext uri="{0D108BD9-81ED-4DB2-BD59-A6C34878D82A}">
                    <a16:rowId xmlns:a16="http://schemas.microsoft.com/office/drawing/2014/main" val="1736052853"/>
                  </a:ext>
                </a:extLst>
              </a:tr>
              <a:tr h="0">
                <a:tc>
                  <a:txBody>
                    <a:bodyPr/>
                    <a:lstStyle/>
                    <a:p>
                      <a:r>
                        <a:rPr lang="en-US" dirty="0"/>
                        <a:t>Manage discharge notices and learn strategies to collaborate with the state licensing agency.</a:t>
                      </a:r>
                    </a:p>
                  </a:txBody>
                  <a:tcPr/>
                </a:tc>
                <a:tc>
                  <a:txBody>
                    <a:bodyPr/>
                    <a:lstStyle/>
                    <a:p>
                      <a:r>
                        <a:rPr lang="en-US" dirty="0"/>
                        <a:t>Developed a process and a tracking tool for incoming transfer and discharge notices.  Utilized tracked data to explain the significance of transfer and discharge concerns to successfully collaborate with state licensing agency, including a memo going out to facilities stressing the regulatory requirements. </a:t>
                      </a:r>
                    </a:p>
                  </a:txBody>
                  <a:tcPr/>
                </a:tc>
                <a:extLst>
                  <a:ext uri="{0D108BD9-81ED-4DB2-BD59-A6C34878D82A}">
                    <a16:rowId xmlns:a16="http://schemas.microsoft.com/office/drawing/2014/main" val="2974887234"/>
                  </a:ext>
                </a:extLst>
              </a:tr>
              <a:tr h="370840">
                <a:tc>
                  <a:txBody>
                    <a:bodyPr/>
                    <a:lstStyle/>
                    <a:p>
                      <a:r>
                        <a:rPr lang="en-US" dirty="0"/>
                        <a:t>Develop methods to increase effectiveness in program advocacy and complaint resolution.</a:t>
                      </a:r>
                    </a:p>
                  </a:txBody>
                  <a:tcPr/>
                </a:tc>
                <a:tc>
                  <a:txBody>
                    <a:bodyPr/>
                    <a:lstStyle/>
                    <a:p>
                      <a:r>
                        <a:rPr lang="en-US" dirty="0"/>
                        <a:t>Utilized a team approach with the ombudsman, the staff attorney, and the licensing agency to address one systemic discharge that violated residents’ rights. In the process of developing a “Model Discharge” document.</a:t>
                      </a:r>
                    </a:p>
                  </a:txBody>
                  <a:tcPr/>
                </a:tc>
                <a:extLst>
                  <a:ext uri="{0D108BD9-81ED-4DB2-BD59-A6C34878D82A}">
                    <a16:rowId xmlns:a16="http://schemas.microsoft.com/office/drawing/2014/main" val="2649439759"/>
                  </a:ext>
                </a:extLst>
              </a:tr>
              <a:tr h="370840">
                <a:tc>
                  <a:txBody>
                    <a:bodyPr/>
                    <a:lstStyle/>
                    <a:p>
                      <a:r>
                        <a:rPr lang="en-US" dirty="0"/>
                        <a:t>Collaborate with state agencies to develop a fair hearing appeal process and develop uniformity with ombudsman advocacy throughout the state. </a:t>
                      </a:r>
                    </a:p>
                  </a:txBody>
                  <a:tcPr/>
                </a:tc>
                <a:tc>
                  <a:txBody>
                    <a:bodyPr/>
                    <a:lstStyle/>
                    <a:p>
                      <a:r>
                        <a:rPr lang="en-US" dirty="0"/>
                        <a:t>Successfully advocated for a fair hearing process and now residents are afforded due process. Developed a new procedure for ombudsmen to take a more proactive approach to facility-initiated discharges.</a:t>
                      </a:r>
                    </a:p>
                  </a:txBody>
                  <a:tcPr/>
                </a:tc>
                <a:extLst>
                  <a:ext uri="{0D108BD9-81ED-4DB2-BD59-A6C34878D82A}">
                    <a16:rowId xmlns:a16="http://schemas.microsoft.com/office/drawing/2014/main" val="981665887"/>
                  </a:ext>
                </a:extLst>
              </a:tr>
            </a:tbl>
          </a:graphicData>
        </a:graphic>
      </p:graphicFrame>
    </p:spTree>
    <p:extLst>
      <p:ext uri="{BB962C8B-B14F-4D97-AF65-F5344CB8AC3E}">
        <p14:creationId xmlns:p14="http://schemas.microsoft.com/office/powerpoint/2010/main" val="215139868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36F31-2D1A-4225-8CB0-CF59E571FC9D}"/>
              </a:ext>
            </a:extLst>
          </p:cNvPr>
          <p:cNvSpPr>
            <a:spLocks noGrp="1"/>
          </p:cNvSpPr>
          <p:nvPr>
            <p:ph type="title"/>
          </p:nvPr>
        </p:nvSpPr>
        <p:spPr>
          <a:xfrm>
            <a:off x="221942" y="373380"/>
            <a:ext cx="10972800" cy="990600"/>
          </a:xfrm>
        </p:spPr>
        <p:txBody>
          <a:bodyPr/>
          <a:lstStyle/>
          <a:p>
            <a:r>
              <a:rPr lang="en-US" b="1" dirty="0"/>
              <a:t>Goals and Outcomes</a:t>
            </a:r>
          </a:p>
        </p:txBody>
      </p:sp>
      <p:graphicFrame>
        <p:nvGraphicFramePr>
          <p:cNvPr id="4" name="Table 4">
            <a:extLst>
              <a:ext uri="{FF2B5EF4-FFF2-40B4-BE49-F238E27FC236}">
                <a16:creationId xmlns:a16="http://schemas.microsoft.com/office/drawing/2014/main" id="{40800AD5-0B51-40EF-AE75-F77B1150BD43}"/>
              </a:ext>
            </a:extLst>
          </p:cNvPr>
          <p:cNvGraphicFramePr>
            <a:graphicFrameLocks noGrp="1"/>
          </p:cNvGraphicFramePr>
          <p:nvPr>
            <p:ph idx="1"/>
            <p:extLst>
              <p:ext uri="{D42A27DB-BD31-4B8C-83A1-F6EECF244321}">
                <p14:modId xmlns:p14="http://schemas.microsoft.com/office/powerpoint/2010/main" val="3538041636"/>
              </p:ext>
            </p:extLst>
          </p:nvPr>
        </p:nvGraphicFramePr>
        <p:xfrm>
          <a:off x="221942" y="1600200"/>
          <a:ext cx="11709646" cy="4389120"/>
        </p:xfrm>
        <a:graphic>
          <a:graphicData uri="http://schemas.openxmlformats.org/drawingml/2006/table">
            <a:tbl>
              <a:tblPr firstRow="1" bandRow="1">
                <a:tableStyleId>{5C22544A-7EE6-4342-B048-85BDC9FD1C3A}</a:tableStyleId>
              </a:tblPr>
              <a:tblGrid>
                <a:gridCol w="5857982">
                  <a:extLst>
                    <a:ext uri="{9D8B030D-6E8A-4147-A177-3AD203B41FA5}">
                      <a16:colId xmlns:a16="http://schemas.microsoft.com/office/drawing/2014/main" val="1654671838"/>
                    </a:ext>
                  </a:extLst>
                </a:gridCol>
                <a:gridCol w="5851664">
                  <a:extLst>
                    <a:ext uri="{9D8B030D-6E8A-4147-A177-3AD203B41FA5}">
                      <a16:colId xmlns:a16="http://schemas.microsoft.com/office/drawing/2014/main" val="2542819482"/>
                    </a:ext>
                  </a:extLst>
                </a:gridCol>
              </a:tblGrid>
              <a:tr h="337811">
                <a:tc>
                  <a:txBody>
                    <a:bodyPr/>
                    <a:lstStyle/>
                    <a:p>
                      <a:pPr algn="ctr"/>
                      <a:r>
                        <a:rPr lang="en-US" dirty="0"/>
                        <a:t>Project States’ Goals</a:t>
                      </a:r>
                    </a:p>
                  </a:txBody>
                  <a:tcPr/>
                </a:tc>
                <a:tc>
                  <a:txBody>
                    <a:bodyPr/>
                    <a:lstStyle/>
                    <a:p>
                      <a:pPr algn="ctr"/>
                      <a:r>
                        <a:rPr lang="en-US" dirty="0"/>
                        <a:t>Outcomes</a:t>
                      </a:r>
                    </a:p>
                  </a:txBody>
                  <a:tcPr/>
                </a:tc>
                <a:extLst>
                  <a:ext uri="{0D108BD9-81ED-4DB2-BD59-A6C34878D82A}">
                    <a16:rowId xmlns:a16="http://schemas.microsoft.com/office/drawing/2014/main" val="87094563"/>
                  </a:ext>
                </a:extLst>
              </a:tr>
              <a:tr h="84452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Develop and promote education, training and assistance for Ombudsman, cross train with legal services, and track discharge notices.</a:t>
                      </a:r>
                    </a:p>
                  </a:txBody>
                  <a:tcPr/>
                </a:tc>
                <a:tc>
                  <a:txBody>
                    <a:bodyPr/>
                    <a:lstStyle/>
                    <a:p>
                      <a:r>
                        <a:rPr lang="en-US" dirty="0"/>
                        <a:t>Brought in a subject matter expert to conduct a state-wide training for ombudsmen and legal services on administrative hearings and is now tracking notices.</a:t>
                      </a:r>
                    </a:p>
                  </a:txBody>
                  <a:tcPr/>
                </a:tc>
                <a:extLst>
                  <a:ext uri="{0D108BD9-81ED-4DB2-BD59-A6C34878D82A}">
                    <a16:rowId xmlns:a16="http://schemas.microsoft.com/office/drawing/2014/main" val="2269005651"/>
                  </a:ext>
                </a:extLst>
              </a:tr>
              <a:tr h="2871390">
                <a:tc>
                  <a:txBody>
                    <a:bodyPr/>
                    <a:lstStyle/>
                    <a:p>
                      <a:r>
                        <a:rPr lang="en-US" dirty="0"/>
                        <a:t>Improve communication with the state survey agency and providers on requirements for provisions of notice of discharge.</a:t>
                      </a:r>
                    </a:p>
                    <a:p>
                      <a:endParaRPr lang="en-US" dirty="0"/>
                    </a:p>
                    <a:p>
                      <a:r>
                        <a:rPr lang="en-US" dirty="0"/>
                        <a:t>Develop advocacy strategies to challenge complex discharge cases.</a:t>
                      </a:r>
                    </a:p>
                    <a:p>
                      <a:endParaRPr lang="en-US" dirty="0"/>
                    </a:p>
                    <a:p>
                      <a:r>
                        <a:rPr lang="en-US" dirty="0"/>
                        <a:t>Develop a data collection system.</a:t>
                      </a:r>
                    </a:p>
                  </a:txBody>
                  <a:tcPr/>
                </a:tc>
                <a:tc>
                  <a:txBody>
                    <a:bodyPr/>
                    <a:lstStyle/>
                    <a:p>
                      <a:r>
                        <a:rPr lang="en-US" dirty="0"/>
                        <a:t>Developed a data collection system and provided statistical analysis from data system to the state survey agency and the regional surveying agencies to point out concerns surrounding transfer and discharges.  The continued sharing of data and the explanations of the meaning behind the data has improved communication with the state survey agency greatly.</a:t>
                      </a:r>
                    </a:p>
                    <a:p>
                      <a:endParaRPr lang="en-US" dirty="0"/>
                    </a:p>
                    <a:p>
                      <a:r>
                        <a:rPr lang="en-US" dirty="0"/>
                        <a:t>Brought in a subject matter expert to a state-wide training to address strategies when working with complex discharge cases.</a:t>
                      </a:r>
                    </a:p>
                  </a:txBody>
                  <a:tcPr/>
                </a:tc>
                <a:extLst>
                  <a:ext uri="{0D108BD9-81ED-4DB2-BD59-A6C34878D82A}">
                    <a16:rowId xmlns:a16="http://schemas.microsoft.com/office/drawing/2014/main" val="4164216621"/>
                  </a:ext>
                </a:extLst>
              </a:tr>
            </a:tbl>
          </a:graphicData>
        </a:graphic>
      </p:graphicFrame>
    </p:spTree>
    <p:extLst>
      <p:ext uri="{BB962C8B-B14F-4D97-AF65-F5344CB8AC3E}">
        <p14:creationId xmlns:p14="http://schemas.microsoft.com/office/powerpoint/2010/main" val="402393424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379E8-4803-4829-B4F2-7DB204E20B9D}"/>
              </a:ext>
            </a:extLst>
          </p:cNvPr>
          <p:cNvSpPr>
            <a:spLocks noGrp="1"/>
          </p:cNvSpPr>
          <p:nvPr>
            <p:ph type="title"/>
          </p:nvPr>
        </p:nvSpPr>
        <p:spPr>
          <a:xfrm>
            <a:off x="325514" y="423169"/>
            <a:ext cx="10972800" cy="708945"/>
          </a:xfrm>
        </p:spPr>
        <p:txBody>
          <a:bodyPr/>
          <a:lstStyle/>
          <a:p>
            <a:r>
              <a:rPr lang="en-US" b="1" dirty="0"/>
              <a:t>Goals and Outcomes</a:t>
            </a:r>
          </a:p>
        </p:txBody>
      </p:sp>
      <p:graphicFrame>
        <p:nvGraphicFramePr>
          <p:cNvPr id="4" name="Table 4">
            <a:extLst>
              <a:ext uri="{FF2B5EF4-FFF2-40B4-BE49-F238E27FC236}">
                <a16:creationId xmlns:a16="http://schemas.microsoft.com/office/drawing/2014/main" id="{2852C82B-7563-4232-A104-D9530E1297DB}"/>
              </a:ext>
            </a:extLst>
          </p:cNvPr>
          <p:cNvGraphicFramePr>
            <a:graphicFrameLocks noGrp="1"/>
          </p:cNvGraphicFramePr>
          <p:nvPr>
            <p:ph idx="1"/>
            <p:extLst>
              <p:ext uri="{D42A27DB-BD31-4B8C-83A1-F6EECF244321}">
                <p14:modId xmlns:p14="http://schemas.microsoft.com/office/powerpoint/2010/main" val="259603343"/>
              </p:ext>
            </p:extLst>
          </p:nvPr>
        </p:nvGraphicFramePr>
        <p:xfrm>
          <a:off x="325514" y="1032769"/>
          <a:ext cx="11540972" cy="5730240"/>
        </p:xfrm>
        <a:graphic>
          <a:graphicData uri="http://schemas.openxmlformats.org/drawingml/2006/table">
            <a:tbl>
              <a:tblPr firstRow="1" bandRow="1">
                <a:tableStyleId>{5C22544A-7EE6-4342-B048-85BDC9FD1C3A}</a:tableStyleId>
              </a:tblPr>
              <a:tblGrid>
                <a:gridCol w="5770486">
                  <a:extLst>
                    <a:ext uri="{9D8B030D-6E8A-4147-A177-3AD203B41FA5}">
                      <a16:colId xmlns:a16="http://schemas.microsoft.com/office/drawing/2014/main" val="2573080275"/>
                    </a:ext>
                  </a:extLst>
                </a:gridCol>
                <a:gridCol w="5770486">
                  <a:extLst>
                    <a:ext uri="{9D8B030D-6E8A-4147-A177-3AD203B41FA5}">
                      <a16:colId xmlns:a16="http://schemas.microsoft.com/office/drawing/2014/main" val="259330819"/>
                    </a:ext>
                  </a:extLst>
                </a:gridCol>
              </a:tblGrid>
              <a:tr h="355959">
                <a:tc>
                  <a:txBody>
                    <a:bodyPr/>
                    <a:lstStyle/>
                    <a:p>
                      <a:pPr algn="ctr"/>
                      <a:r>
                        <a:rPr lang="en-US" dirty="0"/>
                        <a:t>Project States’ Goals</a:t>
                      </a:r>
                    </a:p>
                  </a:txBody>
                  <a:tcPr/>
                </a:tc>
                <a:tc>
                  <a:txBody>
                    <a:bodyPr/>
                    <a:lstStyle/>
                    <a:p>
                      <a:pPr algn="ctr"/>
                      <a:r>
                        <a:rPr lang="en-US" dirty="0"/>
                        <a:t>Outcomes</a:t>
                      </a:r>
                    </a:p>
                  </a:txBody>
                  <a:tcPr/>
                </a:tc>
                <a:extLst>
                  <a:ext uri="{0D108BD9-81ED-4DB2-BD59-A6C34878D82A}">
                    <a16:rowId xmlns:a16="http://schemas.microsoft.com/office/drawing/2014/main" val="3309233184"/>
                  </a:ext>
                </a:extLst>
              </a:tr>
              <a:tr h="128730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Avert unnecessary discharges and solidify continuity of care.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Conducted training for ombudsmen about averting discharges and 100 out of 140 of all discharge cases were averted as of the end of July for FY19.  Residents were allowed to remain in their facility, solidifying continuity of care.</a:t>
                      </a:r>
                    </a:p>
                    <a:p>
                      <a:endParaRPr lang="en-US" dirty="0"/>
                    </a:p>
                  </a:txBody>
                  <a:tcPr/>
                </a:tc>
                <a:extLst>
                  <a:ext uri="{0D108BD9-81ED-4DB2-BD59-A6C34878D82A}">
                    <a16:rowId xmlns:a16="http://schemas.microsoft.com/office/drawing/2014/main" val="585474348"/>
                  </a:ext>
                </a:extLst>
              </a:tr>
              <a:tr h="3627854">
                <a:tc>
                  <a:txBody>
                    <a:bodyPr/>
                    <a:lstStyle/>
                    <a:p>
                      <a:r>
                        <a:rPr lang="en-US" dirty="0"/>
                        <a:t>Ensure approach and advocacy towards discharge is the most effective and identify &amp; approach trends and problems related to discharge.</a:t>
                      </a:r>
                    </a:p>
                  </a:txBody>
                  <a:tcPr/>
                </a:tc>
                <a:tc>
                  <a:txBody>
                    <a:bodyPr/>
                    <a:lstStyle/>
                    <a:p>
                      <a:pPr>
                        <a:lnSpc>
                          <a:spcPct val="100000"/>
                        </a:lnSpc>
                      </a:pPr>
                      <a:r>
                        <a:rPr lang="en-US" sz="1600" kern="1200" dirty="0">
                          <a:solidFill>
                            <a:schemeClr val="dk1"/>
                          </a:solidFill>
                          <a:effectLst/>
                          <a:latin typeface="+mn-lt"/>
                          <a:ea typeface="+mn-ea"/>
                          <a:cs typeface="+mn-cs"/>
                        </a:rPr>
                        <a:t>Achieved an 82.3% resolution rate among discharge complaints within the first three quarters of CY19. </a:t>
                      </a:r>
                    </a:p>
                    <a:p>
                      <a:pPr>
                        <a:lnSpc>
                          <a:spcPct val="100000"/>
                        </a:lnSpc>
                      </a:pPr>
                      <a:endParaRPr lang="en-US" sz="1600" kern="1200" dirty="0">
                        <a:solidFill>
                          <a:schemeClr val="dk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effectLst/>
                          <a:latin typeface="+mn-lt"/>
                          <a:ea typeface="+mn-ea"/>
                          <a:cs typeface="+mn-cs"/>
                        </a:rPr>
                        <a:t>Increased frequency of resident contact. In the first 3 quarters of CY19, ombudsman contacted 56% of residents who received notice. Of that 56%, ombudsmen opened cases on 54%.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kern="1200" dirty="0">
                        <a:solidFill>
                          <a:schemeClr val="dk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effectLst/>
                          <a:latin typeface="+mn-lt"/>
                          <a:ea typeface="+mn-ea"/>
                          <a:cs typeface="+mn-cs"/>
                        </a:rPr>
                        <a:t>State Office reviews all hearing decision reports to develop guidance for ombudsman representatives for hearing preparation. </a:t>
                      </a:r>
                    </a:p>
                    <a:p>
                      <a:pPr>
                        <a:lnSpc>
                          <a:spcPct val="100000"/>
                        </a:lnSpc>
                      </a:pPr>
                      <a:endParaRPr lang="en-US" sz="1600" kern="1200" dirty="0">
                        <a:solidFill>
                          <a:schemeClr val="dk1"/>
                        </a:solidFill>
                        <a:effectLst/>
                        <a:latin typeface="+mn-lt"/>
                        <a:ea typeface="+mn-ea"/>
                        <a:cs typeface="+mn-cs"/>
                      </a:endParaRPr>
                    </a:p>
                    <a:p>
                      <a:pPr>
                        <a:lnSpc>
                          <a:spcPct val="100000"/>
                        </a:lnSpc>
                      </a:pPr>
                      <a:r>
                        <a:rPr lang="en-US" sz="1600" kern="1200" dirty="0">
                          <a:solidFill>
                            <a:schemeClr val="dk1"/>
                          </a:solidFill>
                          <a:effectLst/>
                          <a:latin typeface="+mn-lt"/>
                          <a:ea typeface="+mn-ea"/>
                          <a:cs typeface="+mn-cs"/>
                        </a:rPr>
                        <a:t>Identified several common practices by facilities and corporate trends.</a:t>
                      </a:r>
                    </a:p>
                    <a:p>
                      <a:pPr lvl="0"/>
                      <a:r>
                        <a:rPr lang="en-US" sz="1600" kern="1200" dirty="0">
                          <a:solidFill>
                            <a:schemeClr val="dk1"/>
                          </a:solidFill>
                          <a:effectLst/>
                          <a:latin typeface="+mn-lt"/>
                          <a:ea typeface="+mn-ea"/>
                          <a:cs typeface="+mn-cs"/>
                        </a:rPr>
                        <a:t>   </a:t>
                      </a:r>
                      <a:endParaRPr lang="en-US" sz="1800" kern="1200" dirty="0">
                        <a:solidFill>
                          <a:schemeClr val="dk1"/>
                        </a:solidFill>
                        <a:effectLst/>
                        <a:latin typeface="+mn-lt"/>
                        <a:ea typeface="+mn-ea"/>
                        <a:cs typeface="+mn-cs"/>
                      </a:endParaRPr>
                    </a:p>
                    <a:p>
                      <a:endParaRPr lang="en-US" dirty="0"/>
                    </a:p>
                  </a:txBody>
                  <a:tcPr/>
                </a:tc>
                <a:extLst>
                  <a:ext uri="{0D108BD9-81ED-4DB2-BD59-A6C34878D82A}">
                    <a16:rowId xmlns:a16="http://schemas.microsoft.com/office/drawing/2014/main" val="1557940472"/>
                  </a:ext>
                </a:extLst>
              </a:tr>
            </a:tbl>
          </a:graphicData>
        </a:graphic>
      </p:graphicFrame>
    </p:spTree>
    <p:extLst>
      <p:ext uri="{BB962C8B-B14F-4D97-AF65-F5344CB8AC3E}">
        <p14:creationId xmlns:p14="http://schemas.microsoft.com/office/powerpoint/2010/main" val="340836307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5400" b="1" dirty="0"/>
              <a:t>Questions?</a:t>
            </a:r>
          </a:p>
        </p:txBody>
      </p:sp>
    </p:spTree>
    <p:extLst>
      <p:ext uri="{BB962C8B-B14F-4D97-AF65-F5344CB8AC3E}">
        <p14:creationId xmlns:p14="http://schemas.microsoft.com/office/powerpoint/2010/main" val="359218665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4ADD9-5134-413B-AE05-5E011DC3A589}"/>
              </a:ext>
            </a:extLst>
          </p:cNvPr>
          <p:cNvSpPr>
            <a:spLocks noGrp="1"/>
          </p:cNvSpPr>
          <p:nvPr>
            <p:ph type="title"/>
          </p:nvPr>
        </p:nvSpPr>
        <p:spPr/>
        <p:txBody>
          <a:bodyPr/>
          <a:lstStyle/>
          <a:p>
            <a:r>
              <a:rPr lang="en-US" i="1" dirty="0"/>
              <a:t>Post-test poll</a:t>
            </a:r>
          </a:p>
        </p:txBody>
      </p:sp>
      <p:sp>
        <p:nvSpPr>
          <p:cNvPr id="3" name="Text Placeholder 2">
            <a:extLst>
              <a:ext uri="{FF2B5EF4-FFF2-40B4-BE49-F238E27FC236}">
                <a16:creationId xmlns:a16="http://schemas.microsoft.com/office/drawing/2014/main" id="{FAA53A81-0BBA-4AEF-BD84-19743667269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57055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AB9FAB-8894-470C-8FC5-65DE6F861BCE}"/>
              </a:ext>
            </a:extLst>
          </p:cNvPr>
          <p:cNvPicPr>
            <a:picLocks noChangeAspect="1"/>
          </p:cNvPicPr>
          <p:nvPr/>
        </p:nvPicPr>
        <p:blipFill rotWithShape="1">
          <a:blip r:embed="rId2"/>
          <a:srcRect t="-1" b="18609"/>
          <a:stretch/>
        </p:blipFill>
        <p:spPr>
          <a:xfrm>
            <a:off x="3441984" y="501348"/>
            <a:ext cx="5308029" cy="5961837"/>
          </a:xfrm>
          <a:prstGeom prst="rect">
            <a:avLst/>
          </a:prstGeom>
          <a:ln>
            <a:solidFill>
              <a:schemeClr val="tx1"/>
            </a:solidFill>
          </a:ln>
        </p:spPr>
      </p:pic>
      <p:sp>
        <p:nvSpPr>
          <p:cNvPr id="4" name="TextBox 3">
            <a:extLst>
              <a:ext uri="{FF2B5EF4-FFF2-40B4-BE49-F238E27FC236}">
                <a16:creationId xmlns:a16="http://schemas.microsoft.com/office/drawing/2014/main" id="{F4C895F8-D030-44A0-85B4-C73A3147397B}"/>
              </a:ext>
            </a:extLst>
          </p:cNvPr>
          <p:cNvSpPr txBox="1"/>
          <p:nvPr/>
        </p:nvSpPr>
        <p:spPr>
          <a:xfrm>
            <a:off x="2331868" y="6463185"/>
            <a:ext cx="7528263"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hlinkClick r:id="rId3"/>
              </a:rPr>
              <a:t>https://theconsumervoice.org/uploads/files/issues/Revised_Interpretive_Guidelines_with_Clickable_TOC.pdf</a:t>
            </a:r>
            <a:r>
              <a:rPr kumimoji="0" lang="en-US" sz="1200" b="0" i="0" u="none" strike="noStrike" kern="1200" cap="none" spc="0" normalizeH="0" baseline="0" noProof="0" dirty="0">
                <a:ln>
                  <a:noFill/>
                </a:ln>
                <a:solidFill>
                  <a:prstClr val="black"/>
                </a:solidFill>
                <a:effectLst/>
                <a:uLnTx/>
                <a:uFillTx/>
                <a:latin typeface="Arial"/>
                <a:ea typeface="+mn-ea"/>
                <a:cs typeface="+mn-cs"/>
              </a:rPr>
              <a:t> </a:t>
            </a:r>
          </a:p>
        </p:txBody>
      </p:sp>
    </p:spTree>
    <p:extLst>
      <p:ext uri="{BB962C8B-B14F-4D97-AF65-F5344CB8AC3E}">
        <p14:creationId xmlns:p14="http://schemas.microsoft.com/office/powerpoint/2010/main" val="123260543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a:t>resources</a:t>
            </a:r>
          </a:p>
        </p:txBody>
      </p:sp>
    </p:spTree>
    <p:extLst>
      <p:ext uri="{BB962C8B-B14F-4D97-AF65-F5344CB8AC3E}">
        <p14:creationId xmlns:p14="http://schemas.microsoft.com/office/powerpoint/2010/main" val="363518083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9DEF0-900A-48D4-9FB1-D4C478F31998}"/>
              </a:ext>
            </a:extLst>
          </p:cNvPr>
          <p:cNvSpPr>
            <a:spLocks noGrp="1"/>
          </p:cNvSpPr>
          <p:nvPr>
            <p:ph type="title"/>
          </p:nvPr>
        </p:nvSpPr>
        <p:spPr/>
        <p:txBody>
          <a:bodyPr/>
          <a:lstStyle/>
          <a:p>
            <a:r>
              <a:rPr lang="en-US" b="1" dirty="0"/>
              <a:t>Project Resources</a:t>
            </a:r>
          </a:p>
        </p:txBody>
      </p:sp>
      <p:sp>
        <p:nvSpPr>
          <p:cNvPr id="3" name="Content Placeholder 2">
            <a:extLst>
              <a:ext uri="{FF2B5EF4-FFF2-40B4-BE49-F238E27FC236}">
                <a16:creationId xmlns:a16="http://schemas.microsoft.com/office/drawing/2014/main" id="{F86DC214-5A1D-416D-BE99-91C53F1CEC09}"/>
              </a:ext>
            </a:extLst>
          </p:cNvPr>
          <p:cNvSpPr>
            <a:spLocks noGrp="1"/>
          </p:cNvSpPr>
          <p:nvPr>
            <p:ph idx="1"/>
          </p:nvPr>
        </p:nvSpPr>
        <p:spPr/>
        <p:txBody>
          <a:bodyPr/>
          <a:lstStyle/>
          <a:p>
            <a:r>
              <a:rPr lang="en-US" dirty="0"/>
              <a:t>Webinars </a:t>
            </a:r>
          </a:p>
          <a:p>
            <a:pPr lvl="1"/>
            <a:r>
              <a:rPr lang="en-US" dirty="0">
                <a:hlinkClick r:id="rId3"/>
              </a:rPr>
              <a:t>https://ltcombudsman.org/issues/transfer-discharge#norc</a:t>
            </a:r>
            <a:r>
              <a:rPr lang="en-US" dirty="0"/>
              <a:t> </a:t>
            </a:r>
          </a:p>
          <a:p>
            <a:r>
              <a:rPr lang="en-US" dirty="0"/>
              <a:t>Project States’ Resources</a:t>
            </a:r>
          </a:p>
          <a:p>
            <a:pPr lvl="1"/>
            <a:r>
              <a:rPr lang="en-US" dirty="0"/>
              <a:t>Transfer and discharge tracking forms</a:t>
            </a:r>
          </a:p>
          <a:p>
            <a:pPr lvl="1"/>
            <a:r>
              <a:rPr lang="en-US" dirty="0"/>
              <a:t>Letters to facilities</a:t>
            </a:r>
          </a:p>
          <a:p>
            <a:pPr lvl="1"/>
            <a:r>
              <a:rPr lang="en-US" dirty="0"/>
              <a:t>Annual and quarterly reports</a:t>
            </a:r>
          </a:p>
          <a:p>
            <a:r>
              <a:rPr lang="en-US" dirty="0"/>
              <a:t>Resource Guide</a:t>
            </a:r>
          </a:p>
          <a:p>
            <a:pPr lvl="1"/>
            <a:r>
              <a:rPr lang="en-US" dirty="0"/>
              <a:t>Advocacy considerations</a:t>
            </a:r>
          </a:p>
          <a:p>
            <a:pPr lvl="1"/>
            <a:r>
              <a:rPr lang="en-US" dirty="0"/>
              <a:t>Advocacy tools</a:t>
            </a:r>
          </a:p>
          <a:p>
            <a:pPr lvl="1"/>
            <a:r>
              <a:rPr lang="en-US" dirty="0"/>
              <a:t>Advocacy tips</a:t>
            </a:r>
          </a:p>
          <a:p>
            <a:endParaRPr lang="en-US" dirty="0"/>
          </a:p>
        </p:txBody>
      </p:sp>
    </p:spTree>
    <p:extLst>
      <p:ext uri="{BB962C8B-B14F-4D97-AF65-F5344CB8AC3E}">
        <p14:creationId xmlns:p14="http://schemas.microsoft.com/office/powerpoint/2010/main" val="67509542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27C0B-35C0-4229-ACB5-E8F98C7D106B}"/>
              </a:ext>
            </a:extLst>
          </p:cNvPr>
          <p:cNvSpPr>
            <a:spLocks noGrp="1"/>
          </p:cNvSpPr>
          <p:nvPr>
            <p:ph type="title"/>
          </p:nvPr>
        </p:nvSpPr>
        <p:spPr>
          <a:xfrm>
            <a:off x="352148" y="417990"/>
            <a:ext cx="10972800" cy="990600"/>
          </a:xfrm>
        </p:spPr>
        <p:txBody>
          <a:bodyPr>
            <a:normAutofit fontScale="90000"/>
          </a:bodyPr>
          <a:lstStyle/>
          <a:p>
            <a:r>
              <a:rPr lang="en-US" b="1" dirty="0"/>
              <a:t>Transfer/Discharge Issue Page</a:t>
            </a:r>
            <a:br>
              <a:rPr lang="en-US" dirty="0"/>
            </a:br>
            <a:r>
              <a:rPr lang="en-US" sz="2200" dirty="0">
                <a:hlinkClick r:id="rId2"/>
              </a:rPr>
              <a:t>https://ltcombudsman.org/issues/transfer-discharge</a:t>
            </a:r>
            <a:r>
              <a:rPr lang="en-US" sz="2200" dirty="0"/>
              <a:t> </a:t>
            </a:r>
          </a:p>
        </p:txBody>
      </p:sp>
      <p:pic>
        <p:nvPicPr>
          <p:cNvPr id="5" name="Content Placeholder 4">
            <a:extLst>
              <a:ext uri="{FF2B5EF4-FFF2-40B4-BE49-F238E27FC236}">
                <a16:creationId xmlns:a16="http://schemas.microsoft.com/office/drawing/2014/main" id="{D0DE1101-C768-4477-A91A-16448373CC96}"/>
              </a:ext>
            </a:extLst>
          </p:cNvPr>
          <p:cNvPicPr>
            <a:picLocks noGrp="1" noChangeAspect="1"/>
          </p:cNvPicPr>
          <p:nvPr>
            <p:ph idx="1"/>
          </p:nvPr>
        </p:nvPicPr>
        <p:blipFill rotWithShape="1">
          <a:blip r:embed="rId3"/>
          <a:srcRect l="34128" t="9481" r="20036" b="2090"/>
          <a:stretch/>
        </p:blipFill>
        <p:spPr>
          <a:xfrm>
            <a:off x="3559937" y="1505380"/>
            <a:ext cx="5072125" cy="5249412"/>
          </a:xfrm>
          <a:prstGeom prst="rect">
            <a:avLst/>
          </a:prstGeom>
          <a:ln>
            <a:solidFill>
              <a:schemeClr val="tx1"/>
            </a:solidFill>
          </a:ln>
        </p:spPr>
      </p:pic>
    </p:spTree>
    <p:extLst>
      <p:ext uri="{BB962C8B-B14F-4D97-AF65-F5344CB8AC3E}">
        <p14:creationId xmlns:p14="http://schemas.microsoft.com/office/powerpoint/2010/main" val="381706389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4BB11-A9C5-415C-9604-F13DEFFA286A}"/>
              </a:ext>
            </a:extLst>
          </p:cNvPr>
          <p:cNvSpPr>
            <a:spLocks noGrp="1"/>
          </p:cNvSpPr>
          <p:nvPr>
            <p:ph type="title"/>
          </p:nvPr>
        </p:nvSpPr>
        <p:spPr>
          <a:xfrm>
            <a:off x="287146" y="382929"/>
            <a:ext cx="11617708" cy="990600"/>
          </a:xfrm>
        </p:spPr>
        <p:txBody>
          <a:bodyPr>
            <a:normAutofit fontScale="90000"/>
          </a:bodyPr>
          <a:lstStyle/>
          <a:p>
            <a:r>
              <a:rPr lang="en-US" sz="2900" b="1" dirty="0"/>
              <a:t>Program Management Regarding Nursing Facility Transfer/Discharge Notices </a:t>
            </a:r>
            <a:br>
              <a:rPr lang="en-US" dirty="0"/>
            </a:br>
            <a:r>
              <a:rPr lang="en-US" sz="2200" dirty="0">
                <a:hlinkClick r:id="rId3"/>
              </a:rPr>
              <a:t>https://ltcombudsman.org/state_home/state_support/discharge-notices</a:t>
            </a:r>
            <a:r>
              <a:rPr lang="en-US" sz="2200" dirty="0"/>
              <a:t> </a:t>
            </a:r>
          </a:p>
        </p:txBody>
      </p:sp>
      <p:pic>
        <p:nvPicPr>
          <p:cNvPr id="5" name="Content Placeholder 4">
            <a:extLst>
              <a:ext uri="{FF2B5EF4-FFF2-40B4-BE49-F238E27FC236}">
                <a16:creationId xmlns:a16="http://schemas.microsoft.com/office/drawing/2014/main" id="{DF1CC9BA-021B-4FDF-97A7-67A77D29E2F8}"/>
              </a:ext>
            </a:extLst>
          </p:cNvPr>
          <p:cNvPicPr>
            <a:picLocks noGrp="1" noChangeAspect="1"/>
          </p:cNvPicPr>
          <p:nvPr>
            <p:ph idx="1"/>
          </p:nvPr>
        </p:nvPicPr>
        <p:blipFill rotWithShape="1">
          <a:blip r:embed="rId4"/>
          <a:srcRect l="35772" t="11095" r="21946" b="7972"/>
          <a:stretch/>
        </p:blipFill>
        <p:spPr>
          <a:xfrm>
            <a:off x="3469644" y="1373529"/>
            <a:ext cx="5252711" cy="5393802"/>
          </a:xfrm>
          <a:prstGeom prst="rect">
            <a:avLst/>
          </a:prstGeom>
          <a:ln>
            <a:solidFill>
              <a:schemeClr val="tx1"/>
            </a:solidFill>
          </a:ln>
        </p:spPr>
      </p:pic>
    </p:spTree>
    <p:extLst>
      <p:ext uri="{BB962C8B-B14F-4D97-AF65-F5344CB8AC3E}">
        <p14:creationId xmlns:p14="http://schemas.microsoft.com/office/powerpoint/2010/main" val="375960134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58B91-51D5-4FDA-8D1F-FD885F592E4A}"/>
              </a:ext>
            </a:extLst>
          </p:cNvPr>
          <p:cNvSpPr>
            <a:spLocks noGrp="1"/>
          </p:cNvSpPr>
          <p:nvPr>
            <p:ph type="title"/>
          </p:nvPr>
        </p:nvSpPr>
        <p:spPr>
          <a:xfrm>
            <a:off x="609600" y="375212"/>
            <a:ext cx="10972800" cy="990600"/>
          </a:xfrm>
        </p:spPr>
        <p:txBody>
          <a:bodyPr>
            <a:normAutofit fontScale="90000"/>
          </a:bodyPr>
          <a:lstStyle/>
          <a:p>
            <a:r>
              <a:rPr lang="en-US" sz="3800" b="1" dirty="0"/>
              <a:t>Ombudsman Learning Collaborative Landing Page</a:t>
            </a:r>
            <a:br>
              <a:rPr lang="en-US" b="1" dirty="0"/>
            </a:br>
            <a:r>
              <a:rPr lang="en-US" sz="2200" b="1" dirty="0">
                <a:hlinkClick r:id="rId3"/>
              </a:rPr>
              <a:t>https://ltcombudsman.org/state_home/state_support/ombudsman-learning-collaborative</a:t>
            </a:r>
            <a:r>
              <a:rPr lang="en-US" sz="2200" b="1" dirty="0"/>
              <a:t> </a:t>
            </a:r>
          </a:p>
        </p:txBody>
      </p:sp>
      <p:pic>
        <p:nvPicPr>
          <p:cNvPr id="5" name="Picture 4">
            <a:extLst>
              <a:ext uri="{FF2B5EF4-FFF2-40B4-BE49-F238E27FC236}">
                <a16:creationId xmlns:a16="http://schemas.microsoft.com/office/drawing/2014/main" id="{5E8BAE6B-15F2-4E51-BDEA-3480F595D071}"/>
              </a:ext>
            </a:extLst>
          </p:cNvPr>
          <p:cNvPicPr>
            <a:picLocks noChangeAspect="1"/>
          </p:cNvPicPr>
          <p:nvPr/>
        </p:nvPicPr>
        <p:blipFill rotWithShape="1">
          <a:blip r:embed="rId4"/>
          <a:srcRect l="35601" t="9607" r="20063"/>
          <a:stretch/>
        </p:blipFill>
        <p:spPr>
          <a:xfrm>
            <a:off x="3572719" y="1488757"/>
            <a:ext cx="5046562" cy="5237099"/>
          </a:xfrm>
          <a:prstGeom prst="rect">
            <a:avLst/>
          </a:prstGeom>
          <a:ln>
            <a:solidFill>
              <a:schemeClr val="tx1"/>
            </a:solidFill>
          </a:ln>
        </p:spPr>
      </p:pic>
    </p:spTree>
    <p:extLst>
      <p:ext uri="{BB962C8B-B14F-4D97-AF65-F5344CB8AC3E}">
        <p14:creationId xmlns:p14="http://schemas.microsoft.com/office/powerpoint/2010/main" val="88003583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45169-1A76-4469-8BF5-DF112AD2764C}"/>
              </a:ext>
            </a:extLst>
          </p:cNvPr>
          <p:cNvSpPr>
            <a:spLocks noGrp="1"/>
          </p:cNvSpPr>
          <p:nvPr>
            <p:ph type="title"/>
          </p:nvPr>
        </p:nvSpPr>
        <p:spPr>
          <a:xfrm>
            <a:off x="160254" y="540835"/>
            <a:ext cx="10972800" cy="743404"/>
          </a:xfrm>
        </p:spPr>
        <p:txBody>
          <a:bodyPr>
            <a:normAutofit fontScale="90000"/>
          </a:bodyPr>
          <a:lstStyle/>
          <a:p>
            <a:r>
              <a:rPr lang="en-US" b="1" dirty="0"/>
              <a:t>Training and Consumer Education Materials </a:t>
            </a:r>
            <a:br>
              <a:rPr lang="en-US" b="1" dirty="0"/>
            </a:br>
            <a:endParaRPr lang="en-US" sz="2200" dirty="0"/>
          </a:p>
        </p:txBody>
      </p:sp>
      <p:pic>
        <p:nvPicPr>
          <p:cNvPr id="4" name="Content Placeholder 3">
            <a:extLst>
              <a:ext uri="{FF2B5EF4-FFF2-40B4-BE49-F238E27FC236}">
                <a16:creationId xmlns:a16="http://schemas.microsoft.com/office/drawing/2014/main" id="{CD8CC9D3-B8CF-46E9-9422-61C72EC6D1E5}"/>
              </a:ext>
            </a:extLst>
          </p:cNvPr>
          <p:cNvPicPr>
            <a:picLocks noGrp="1" noChangeAspect="1"/>
          </p:cNvPicPr>
          <p:nvPr>
            <p:ph idx="1"/>
          </p:nvPr>
        </p:nvPicPr>
        <p:blipFill rotWithShape="1">
          <a:blip r:embed="rId2"/>
          <a:srcRect l="35027" t="9825" r="20467" b="8755"/>
          <a:stretch/>
        </p:blipFill>
        <p:spPr>
          <a:xfrm>
            <a:off x="160254" y="1620587"/>
            <a:ext cx="3685284" cy="3616825"/>
          </a:xfrm>
          <a:prstGeom prst="rect">
            <a:avLst/>
          </a:prstGeom>
          <a:ln>
            <a:solidFill>
              <a:schemeClr val="tx1"/>
            </a:solidFill>
          </a:ln>
        </p:spPr>
      </p:pic>
      <p:sp>
        <p:nvSpPr>
          <p:cNvPr id="5" name="TextBox 4">
            <a:extLst>
              <a:ext uri="{FF2B5EF4-FFF2-40B4-BE49-F238E27FC236}">
                <a16:creationId xmlns:a16="http://schemas.microsoft.com/office/drawing/2014/main" id="{87D44143-D0A5-4D3E-A210-AFDE2D7A5CF7}"/>
              </a:ext>
            </a:extLst>
          </p:cNvPr>
          <p:cNvSpPr txBox="1"/>
          <p:nvPr/>
        </p:nvSpPr>
        <p:spPr>
          <a:xfrm>
            <a:off x="226896" y="6001434"/>
            <a:ext cx="6682646" cy="369332"/>
          </a:xfrm>
          <a:prstGeom prst="rect">
            <a:avLst/>
          </a:prstGeom>
          <a:noFill/>
        </p:spPr>
        <p:txBody>
          <a:bodyPr wrap="square" rtlCol="0">
            <a:spAutoFit/>
          </a:bodyPr>
          <a:lstStyle/>
          <a:p>
            <a:pPr algn="ctr"/>
            <a:r>
              <a:rPr lang="en-US" dirty="0">
                <a:hlinkClick r:id="rId3"/>
              </a:rPr>
              <a:t>https://ltcombudsman.org/issues/transfer-discharge#norc</a:t>
            </a:r>
            <a:r>
              <a:rPr lang="en-US" dirty="0"/>
              <a:t> </a:t>
            </a:r>
          </a:p>
        </p:txBody>
      </p:sp>
      <p:pic>
        <p:nvPicPr>
          <p:cNvPr id="6" name="Picture 5">
            <a:extLst>
              <a:ext uri="{FF2B5EF4-FFF2-40B4-BE49-F238E27FC236}">
                <a16:creationId xmlns:a16="http://schemas.microsoft.com/office/drawing/2014/main" id="{2C98191F-2B07-453B-9857-DA4E697A8186}"/>
              </a:ext>
            </a:extLst>
          </p:cNvPr>
          <p:cNvPicPr>
            <a:picLocks noChangeAspect="1"/>
          </p:cNvPicPr>
          <p:nvPr/>
        </p:nvPicPr>
        <p:blipFill rotWithShape="1">
          <a:blip r:embed="rId4"/>
          <a:srcRect l="3404" t="7495" r="6465"/>
          <a:stretch/>
        </p:blipFill>
        <p:spPr>
          <a:xfrm>
            <a:off x="7166976" y="1882580"/>
            <a:ext cx="4889328" cy="2692008"/>
          </a:xfrm>
          <a:prstGeom prst="rect">
            <a:avLst/>
          </a:prstGeom>
          <a:ln>
            <a:solidFill>
              <a:schemeClr val="tx1"/>
            </a:solidFill>
          </a:ln>
        </p:spPr>
      </p:pic>
      <p:sp>
        <p:nvSpPr>
          <p:cNvPr id="7" name="TextBox 6">
            <a:extLst>
              <a:ext uri="{FF2B5EF4-FFF2-40B4-BE49-F238E27FC236}">
                <a16:creationId xmlns:a16="http://schemas.microsoft.com/office/drawing/2014/main" id="{458F115C-DD10-4631-AF68-9CC12C232C00}"/>
              </a:ext>
            </a:extLst>
          </p:cNvPr>
          <p:cNvSpPr txBox="1"/>
          <p:nvPr/>
        </p:nvSpPr>
        <p:spPr>
          <a:xfrm>
            <a:off x="7419585" y="5955268"/>
            <a:ext cx="4384109" cy="369332"/>
          </a:xfrm>
          <a:prstGeom prst="rect">
            <a:avLst/>
          </a:prstGeom>
          <a:noFill/>
        </p:spPr>
        <p:txBody>
          <a:bodyPr wrap="square" rtlCol="0">
            <a:spAutoFit/>
          </a:bodyPr>
          <a:lstStyle/>
          <a:p>
            <a:pPr algn="ctr"/>
            <a:r>
              <a:rPr lang="en-US" dirty="0">
                <a:hlinkClick r:id="rId5"/>
              </a:rPr>
              <a:t>https://consumervoice.mrooms.net/</a:t>
            </a:r>
            <a:r>
              <a:rPr lang="en-US" dirty="0"/>
              <a:t> </a:t>
            </a:r>
          </a:p>
        </p:txBody>
      </p:sp>
      <p:pic>
        <p:nvPicPr>
          <p:cNvPr id="8" name="Picture 7">
            <a:extLst>
              <a:ext uri="{FF2B5EF4-FFF2-40B4-BE49-F238E27FC236}">
                <a16:creationId xmlns:a16="http://schemas.microsoft.com/office/drawing/2014/main" id="{23D82536-C571-43EC-A677-691F3334A796}"/>
              </a:ext>
            </a:extLst>
          </p:cNvPr>
          <p:cNvPicPr>
            <a:picLocks noChangeAspect="1"/>
          </p:cNvPicPr>
          <p:nvPr/>
        </p:nvPicPr>
        <p:blipFill>
          <a:blip r:embed="rId6"/>
          <a:stretch>
            <a:fillRect/>
          </a:stretch>
        </p:blipFill>
        <p:spPr>
          <a:xfrm>
            <a:off x="3974255" y="1620587"/>
            <a:ext cx="2935287" cy="3616825"/>
          </a:xfrm>
          <a:prstGeom prst="rect">
            <a:avLst/>
          </a:prstGeom>
          <a:ln>
            <a:solidFill>
              <a:schemeClr val="tx1"/>
            </a:solidFill>
          </a:ln>
        </p:spPr>
      </p:pic>
    </p:spTree>
    <p:extLst>
      <p:ext uri="{BB962C8B-B14F-4D97-AF65-F5344CB8AC3E}">
        <p14:creationId xmlns:p14="http://schemas.microsoft.com/office/powerpoint/2010/main" val="419211690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Contact Information</a:t>
            </a:r>
          </a:p>
        </p:txBody>
      </p:sp>
      <p:sp>
        <p:nvSpPr>
          <p:cNvPr id="3" name="Content Placeholder 2"/>
          <p:cNvSpPr>
            <a:spLocks noGrp="1"/>
          </p:cNvSpPr>
          <p:nvPr>
            <p:ph idx="1"/>
          </p:nvPr>
        </p:nvSpPr>
        <p:spPr/>
        <p:txBody>
          <a:bodyPr/>
          <a:lstStyle/>
          <a:p>
            <a:r>
              <a:rPr lang="en-US" dirty="0"/>
              <a:t>Eric Carlson </a:t>
            </a:r>
            <a:r>
              <a:rPr lang="en-US" dirty="0">
                <a:hlinkClick r:id="rId3"/>
              </a:rPr>
              <a:t>ecarlson@justiceinaging.org</a:t>
            </a:r>
            <a:r>
              <a:rPr lang="en-US" dirty="0"/>
              <a:t> </a:t>
            </a:r>
          </a:p>
          <a:p>
            <a:r>
              <a:rPr lang="en-US" dirty="0"/>
              <a:t>Amity Overall-Laib </a:t>
            </a:r>
            <a:r>
              <a:rPr lang="en-US" dirty="0">
                <a:hlinkClick r:id="rId4"/>
              </a:rPr>
              <a:t>aoveralllaib@theconsumervoice.org</a:t>
            </a:r>
            <a:r>
              <a:rPr lang="en-US" dirty="0"/>
              <a:t> </a:t>
            </a:r>
          </a:p>
          <a:p>
            <a:r>
              <a:rPr lang="en-US" dirty="0"/>
              <a:t>Robyn Grant </a:t>
            </a:r>
            <a:r>
              <a:rPr lang="en-US" dirty="0">
                <a:hlinkClick r:id="rId5"/>
              </a:rPr>
              <a:t>rgrant@theconsumervoice.org</a:t>
            </a:r>
            <a:r>
              <a:rPr lang="en-US" dirty="0"/>
              <a:t> </a:t>
            </a:r>
          </a:p>
          <a:p>
            <a:r>
              <a:rPr lang="en-US" dirty="0"/>
              <a:t>Jamie Freschi </a:t>
            </a:r>
            <a:r>
              <a:rPr lang="en-US" dirty="0">
                <a:hlinkClick r:id="rId6"/>
              </a:rPr>
              <a:t>jfreschi@fsconsultinghelps.com</a:t>
            </a:r>
            <a:r>
              <a:rPr lang="en-US" dirty="0"/>
              <a:t>.</a:t>
            </a:r>
          </a:p>
        </p:txBody>
      </p:sp>
    </p:spTree>
    <p:extLst>
      <p:ext uri="{BB962C8B-B14F-4D97-AF65-F5344CB8AC3E}">
        <p14:creationId xmlns:p14="http://schemas.microsoft.com/office/powerpoint/2010/main" val="392099736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4" descr="NORClogo"/>
          <p:cNvPicPr>
            <a:picLocks noChangeAspect="1" noChangeArrowheads="1"/>
          </p:cNvPicPr>
          <p:nvPr/>
        </p:nvPicPr>
        <p:blipFill>
          <a:blip r:embed="rId3" cstate="print"/>
          <a:srcRect/>
          <a:stretch>
            <a:fillRect/>
          </a:stretch>
        </p:blipFill>
        <p:spPr bwMode="auto">
          <a:xfrm>
            <a:off x="2714526" y="590100"/>
            <a:ext cx="6762946" cy="1090080"/>
          </a:xfrm>
          <a:prstGeom prst="rect">
            <a:avLst/>
          </a:prstGeom>
          <a:noFill/>
          <a:ln w="9525">
            <a:noFill/>
            <a:miter lim="800000"/>
            <a:headEnd/>
            <a:tailEnd/>
          </a:ln>
        </p:spPr>
      </p:pic>
      <p:sp>
        <p:nvSpPr>
          <p:cNvPr id="58370" name="TextBox 3"/>
          <p:cNvSpPr txBox="1">
            <a:spLocks noChangeArrowheads="1"/>
          </p:cNvSpPr>
          <p:nvPr/>
        </p:nvSpPr>
        <p:spPr bwMode="auto">
          <a:xfrm>
            <a:off x="303229" y="1680181"/>
            <a:ext cx="11585541" cy="5016758"/>
          </a:xfrm>
          <a:prstGeom prst="rect">
            <a:avLst/>
          </a:prstGeom>
          <a:noFill/>
          <a:ln w="9525">
            <a:noFill/>
            <a:miter lim="800000"/>
            <a:headEnd/>
            <a:tailEnd/>
          </a:ln>
        </p:spPr>
        <p:txBody>
          <a:bodyPr wrap="square">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2060"/>
              </a:solidFill>
              <a:effectLst/>
              <a:uLnTx/>
              <a:uFillTx/>
              <a:latin typeface="Arial" pitchFamily="127" charset="0"/>
              <a:ea typeface="ＭＳ Ｐゴシック" pitchFamily="127"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02060"/>
                </a:solidFill>
                <a:effectLst/>
                <a:uLnTx/>
                <a:uFillTx/>
                <a:latin typeface="Arial"/>
                <a:ea typeface="+mn-ea"/>
                <a:cs typeface="+mn-cs"/>
              </a:rPr>
              <a:t>Connect with us: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b="1" i="1" dirty="0">
              <a:solidFill>
                <a:srgbClr val="002060"/>
              </a:solidFill>
              <a:latin typeface="Arial"/>
            </a:endParaRPr>
          </a:p>
          <a:p>
            <a:pPr algn="ctr">
              <a:defRPr/>
            </a:pPr>
            <a:r>
              <a:rPr lang="en-US" sz="2000" dirty="0">
                <a:solidFill>
                  <a:srgbClr val="002060"/>
                </a:solidFill>
                <a:latin typeface="Arial" pitchFamily="127" charset="0"/>
                <a:ea typeface="ＭＳ Ｐゴシック" pitchFamily="127" charset="-128"/>
                <a:hlinkClick r:id="rId4"/>
              </a:rPr>
              <a:t>www.ltcombudsman.org</a:t>
            </a:r>
            <a:endParaRPr lang="en-US" sz="2000" dirty="0">
              <a:solidFill>
                <a:srgbClr val="002060"/>
              </a:solidFill>
              <a:latin typeface="Arial" pitchFamily="127" charset="0"/>
              <a:ea typeface="ＭＳ Ｐゴシック" pitchFamily="127"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i="1" dirty="0">
              <a:solidFill>
                <a:srgbClr val="002060"/>
              </a:solidFill>
              <a:latin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1" u="none" strike="noStrike" kern="1200" cap="none" spc="0" normalizeH="0" baseline="0" noProof="0" dirty="0">
              <a:ln>
                <a:noFill/>
              </a:ln>
              <a:solidFill>
                <a:srgbClr val="002060"/>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2060"/>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Arial"/>
                <a:ea typeface="+mn-ea"/>
                <a:cs typeface="+mn-cs"/>
              </a:rPr>
              <a:t>The National LTC Ombudsman Resource Center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2060"/>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dirty="0">
              <a:solidFill>
                <a:srgbClr val="002060"/>
              </a:solidFill>
              <a:latin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2060"/>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Arial"/>
                <a:ea typeface="+mn-ea"/>
                <a:cs typeface="+mn-cs"/>
              </a:rPr>
              <a:t>@LTCombudcenter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002060"/>
              </a:solidFill>
              <a:effectLst/>
              <a:uLnTx/>
              <a:uFillTx/>
              <a:latin typeface="Arial" pitchFamily="127" charset="0"/>
              <a:ea typeface="ＭＳ Ｐゴシック" pitchFamily="127"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1" dirty="0">
              <a:solidFill>
                <a:srgbClr val="002060"/>
              </a:solidFill>
              <a:latin typeface="Arial" pitchFamily="127" charset="0"/>
              <a:ea typeface="ＭＳ Ｐゴシック" pitchFamily="127"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002060"/>
              </a:solidFill>
              <a:effectLst/>
              <a:uLnTx/>
              <a:uFillTx/>
              <a:latin typeface="Arial" pitchFamily="127" charset="0"/>
              <a:ea typeface="ＭＳ Ｐゴシック" pitchFamily="127"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Arial"/>
                <a:ea typeface="+mn-ea"/>
                <a:cs typeface="+mn-cs"/>
              </a:rPr>
              <a:t>         </a:t>
            </a:r>
            <a:r>
              <a:rPr kumimoji="0" lang="en-US" sz="1800" b="1" i="0" u="none" strike="noStrike" kern="1200" cap="none" spc="0" normalizeH="0" baseline="0" noProof="0" dirty="0">
                <a:ln>
                  <a:noFill/>
                </a:ln>
                <a:solidFill>
                  <a:srgbClr val="002060"/>
                </a:solidFill>
                <a:effectLst/>
                <a:uLnTx/>
                <a:uFillTx/>
                <a:latin typeface="Arial"/>
                <a:ea typeface="+mn-ea"/>
                <a:cs typeface="+mn-cs"/>
              </a:rPr>
              <a:t>Get our app! Search for "LTC Ombudsman Resource Center" in the Apple Store or Google Play </a:t>
            </a:r>
            <a:endParaRPr kumimoji="0" lang="en-US" sz="1800" b="1" i="0" u="none" strike="noStrike" kern="1200" cap="none" spc="0" normalizeH="0" baseline="0" noProof="0" dirty="0">
              <a:ln>
                <a:noFill/>
              </a:ln>
              <a:solidFill>
                <a:srgbClr val="002060"/>
              </a:solidFill>
              <a:effectLst/>
              <a:uLnTx/>
              <a:uFillTx/>
              <a:latin typeface="Arial" pitchFamily="127" charset="0"/>
              <a:ea typeface="ＭＳ Ｐゴシック" pitchFamily="127"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2060"/>
              </a:solidFill>
              <a:effectLst/>
              <a:uLnTx/>
              <a:uFillTx/>
              <a:latin typeface="Arial" pitchFamily="127" charset="0"/>
              <a:ea typeface="ＭＳ Ｐゴシック" pitchFamily="127"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2060"/>
              </a:solidFill>
              <a:effectLst/>
              <a:uLnTx/>
              <a:uFillTx/>
              <a:latin typeface="Arial" pitchFamily="127" charset="0"/>
              <a:ea typeface="ＭＳ Ｐゴシック" pitchFamily="127"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2060"/>
              </a:solidFill>
              <a:effectLst/>
              <a:uLnTx/>
              <a:uFillTx/>
              <a:latin typeface="Arial" pitchFamily="127" charset="0"/>
              <a:ea typeface="ＭＳ Ｐゴシック" pitchFamily="127"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1" u="none" strike="noStrike" kern="1200" cap="none" spc="0" normalizeH="0" baseline="0" noProof="0" dirty="0">
                <a:ln>
                  <a:noFill/>
                </a:ln>
                <a:solidFill>
                  <a:srgbClr val="002060"/>
                </a:solidFill>
                <a:effectLst/>
                <a:uLnTx/>
                <a:uFillTx/>
                <a:latin typeface="Arial" pitchFamily="127" charset="0"/>
                <a:ea typeface="ＭＳ Ｐゴシック" pitchFamily="127" charset="-128"/>
                <a:cs typeface="+mn-cs"/>
              </a:rPr>
              <a:t>This project was supported, in part, by grant number </a:t>
            </a:r>
            <a:r>
              <a:rPr kumimoji="0" lang="en-US" sz="1200" b="0" i="1" u="none" strike="noStrike" kern="1200" cap="none" spc="0" normalizeH="0" baseline="0" noProof="0" dirty="0">
                <a:ln>
                  <a:noFill/>
                </a:ln>
                <a:solidFill>
                  <a:srgbClr val="002060"/>
                </a:solidFill>
                <a:effectLst/>
                <a:uLnTx/>
                <a:uFillTx/>
                <a:latin typeface="Arial"/>
                <a:ea typeface="+mn-ea"/>
                <a:cs typeface="+mn-cs"/>
              </a:rPr>
              <a:t>90OMRC0001-01-00</a:t>
            </a:r>
            <a:r>
              <a:rPr kumimoji="0" lang="en-US" sz="1200" b="0" i="1" u="none" strike="noStrike" kern="1200" cap="none" spc="0" normalizeH="0" baseline="0" noProof="0" dirty="0">
                <a:ln>
                  <a:noFill/>
                </a:ln>
                <a:solidFill>
                  <a:srgbClr val="002060"/>
                </a:solidFill>
                <a:effectLst/>
                <a:uLnTx/>
                <a:uFillTx/>
                <a:latin typeface="Arial" pitchFamily="127" charset="0"/>
                <a:ea typeface="ＭＳ Ｐゴシック" pitchFamily="127" charset="-128"/>
                <a:cs typeface="+mn-cs"/>
              </a:rPr>
              <a:t>, from the U.S. Administration for Community Living, Department of Health and Human Services, Washington, D.C. 20201. Grantees undertaking projects under government sponsorship are encouraged to express freely their findings and conclusions. Points of view or opinions do not, therefore, necessarily represent official Administration for Community Living policy.</a:t>
            </a:r>
          </a:p>
        </p:txBody>
      </p:sp>
      <p:pic>
        <p:nvPicPr>
          <p:cNvPr id="4" name="Picture 3" descr="cid:image003.jpg@01CFB310.A36779F0">
            <a:hlinkClick r:id="rId5"/>
            <a:extLst>
              <a:ext uri="{FF2B5EF4-FFF2-40B4-BE49-F238E27FC236}">
                <a16:creationId xmlns:a16="http://schemas.microsoft.com/office/drawing/2014/main" id="{75775DF9-72AA-45B3-8E26-01B6DDB74C20}"/>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2934549" y="3334871"/>
            <a:ext cx="512890" cy="444587"/>
          </a:xfrm>
          <a:prstGeom prst="rect">
            <a:avLst/>
          </a:prstGeom>
          <a:noFill/>
          <a:ln>
            <a:noFill/>
          </a:ln>
        </p:spPr>
      </p:pic>
      <p:pic>
        <p:nvPicPr>
          <p:cNvPr id="5" name="Picture 4" descr="cid:image004.jpg@01CFB310.A36779F0">
            <a:hlinkClick r:id="rId7"/>
            <a:extLst>
              <a:ext uri="{FF2B5EF4-FFF2-40B4-BE49-F238E27FC236}">
                <a16:creationId xmlns:a16="http://schemas.microsoft.com/office/drawing/2014/main" id="{6BE81116-3DB1-4096-AB6C-444A0937B6F1}"/>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4476926" y="3936097"/>
            <a:ext cx="504446" cy="504925"/>
          </a:xfrm>
          <a:prstGeom prst="rect">
            <a:avLst/>
          </a:prstGeom>
          <a:noFill/>
          <a:ln>
            <a:noFill/>
          </a:ln>
        </p:spPr>
      </p:pic>
      <p:pic>
        <p:nvPicPr>
          <p:cNvPr id="3" name="Graphic 2" descr="Smart Phone">
            <a:extLst>
              <a:ext uri="{FF2B5EF4-FFF2-40B4-BE49-F238E27FC236}">
                <a16:creationId xmlns:a16="http://schemas.microsoft.com/office/drawing/2014/main" id="{1A524A66-D447-4221-91AD-05F83E1CD9E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85155" y="4627755"/>
            <a:ext cx="715976" cy="715976"/>
          </a:xfrm>
          <a:prstGeom prst="rect">
            <a:avLst/>
          </a:prstGeom>
        </p:spPr>
      </p:pic>
    </p:spTree>
    <p:extLst>
      <p:ext uri="{BB962C8B-B14F-4D97-AF65-F5344CB8AC3E}">
        <p14:creationId xmlns:p14="http://schemas.microsoft.com/office/powerpoint/2010/main" val="23242455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6CA3F3-026B-4858-B07A-69FD37C95B63}"/>
              </a:ext>
            </a:extLst>
          </p:cNvPr>
          <p:cNvPicPr>
            <a:picLocks noChangeAspect="1"/>
          </p:cNvPicPr>
          <p:nvPr/>
        </p:nvPicPr>
        <p:blipFill rotWithShape="1">
          <a:blip r:embed="rId2"/>
          <a:srcRect l="24423" t="16970" r="25490" b="14478"/>
          <a:stretch/>
        </p:blipFill>
        <p:spPr>
          <a:xfrm>
            <a:off x="665017" y="519112"/>
            <a:ext cx="4782187" cy="6338888"/>
          </a:xfrm>
          <a:prstGeom prst="rect">
            <a:avLst/>
          </a:prstGeom>
        </p:spPr>
      </p:pic>
      <p:pic>
        <p:nvPicPr>
          <p:cNvPr id="3" name="Picture 2">
            <a:extLst>
              <a:ext uri="{FF2B5EF4-FFF2-40B4-BE49-F238E27FC236}">
                <a16:creationId xmlns:a16="http://schemas.microsoft.com/office/drawing/2014/main" id="{28201F4E-2DB3-4140-85B1-E84335B221B5}"/>
              </a:ext>
            </a:extLst>
          </p:cNvPr>
          <p:cNvPicPr>
            <a:picLocks noChangeAspect="1"/>
          </p:cNvPicPr>
          <p:nvPr/>
        </p:nvPicPr>
        <p:blipFill rotWithShape="1">
          <a:blip r:embed="rId3"/>
          <a:srcRect l="18454" t="15758" r="30894" b="8147"/>
          <a:stretch/>
        </p:blipFill>
        <p:spPr>
          <a:xfrm>
            <a:off x="6604000" y="424874"/>
            <a:ext cx="4782187" cy="6251090"/>
          </a:xfrm>
          <a:prstGeom prst="rect">
            <a:avLst/>
          </a:prstGeom>
        </p:spPr>
      </p:pic>
    </p:spTree>
    <p:extLst>
      <p:ext uri="{BB962C8B-B14F-4D97-AF65-F5344CB8AC3E}">
        <p14:creationId xmlns:p14="http://schemas.microsoft.com/office/powerpoint/2010/main" val="345831152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NORC">
      <a:dk1>
        <a:srgbClr val="002060"/>
      </a:dk1>
      <a:lt1>
        <a:sysClr val="window" lastClr="FFFFFF"/>
      </a:lt1>
      <a:dk2>
        <a:srgbClr val="002060"/>
      </a:dk2>
      <a:lt2>
        <a:srgbClr val="E3DED1"/>
      </a:lt2>
      <a:accent1>
        <a:srgbClr val="8AB833"/>
      </a:accent1>
      <a:accent2>
        <a:srgbClr val="8AB833"/>
      </a:accent2>
      <a:accent3>
        <a:srgbClr val="C0CF3A"/>
      </a:accent3>
      <a:accent4>
        <a:srgbClr val="029676"/>
      </a:accent4>
      <a:accent5>
        <a:srgbClr val="4AB5C4"/>
      </a:accent5>
      <a:accent6>
        <a:srgbClr val="0989B1"/>
      </a:accent6>
      <a:hlink>
        <a:srgbClr val="0000CC"/>
      </a:hlink>
      <a:folHlink>
        <a:srgbClr val="BA6906"/>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Custom 3">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ctr">
        <a:normAutofit fontScale="55000" lnSpcReduction="20000"/>
      </a:bodyPr>
      <a:lstStyle>
        <a:defPPr algn="r">
          <a:defRPr dirty="0" smtClean="0">
            <a:solidFill>
              <a:srgbClr val="545454"/>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larity">
  <a:themeElements>
    <a:clrScheme name="Custom 14">
      <a:dk1>
        <a:sysClr val="windowText" lastClr="000000"/>
      </a:dk1>
      <a:lt1>
        <a:sysClr val="window" lastClr="FFFFFF"/>
      </a:lt1>
      <a:dk2>
        <a:srgbClr val="465466"/>
      </a:dk2>
      <a:lt2>
        <a:srgbClr val="BBD7F8"/>
      </a:lt2>
      <a:accent1>
        <a:srgbClr val="0F067C"/>
      </a:accent1>
      <a:accent2>
        <a:srgbClr val="23CF0E"/>
      </a:accent2>
      <a:accent3>
        <a:srgbClr val="2397E2"/>
      </a:accent3>
      <a:accent4>
        <a:srgbClr val="35ACA2"/>
      </a:accent4>
      <a:accent5>
        <a:srgbClr val="5430BB"/>
      </a:accent5>
      <a:accent6>
        <a:srgbClr val="8D34E0"/>
      </a:accent6>
      <a:hlink>
        <a:srgbClr val="00B0F0"/>
      </a:hlink>
      <a:folHlink>
        <a:srgbClr val="0070C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28521</TotalTime>
  <Words>5102</Words>
  <Application>Microsoft Office PowerPoint</Application>
  <PresentationFormat>Widescreen</PresentationFormat>
  <Paragraphs>607</Paragraphs>
  <Slides>87</Slides>
  <Notes>29</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87</vt:i4>
      </vt:variant>
    </vt:vector>
  </HeadingPairs>
  <TitlesOfParts>
    <vt:vector size="94" baseType="lpstr">
      <vt:lpstr>Arial</vt:lpstr>
      <vt:lpstr>Calibri</vt:lpstr>
      <vt:lpstr>Trebuchet MS</vt:lpstr>
      <vt:lpstr>Wingdings</vt:lpstr>
      <vt:lpstr>Clarity</vt:lpstr>
      <vt:lpstr>Office Theme</vt:lpstr>
      <vt:lpstr>1_Clarity</vt:lpstr>
      <vt:lpstr>Advocacy Tools and Successful Practices to Protect Residents from Nursing Facility-Initiated Discharges </vt:lpstr>
      <vt:lpstr>Training Objectives</vt:lpstr>
      <vt:lpstr>Project Overview </vt:lpstr>
      <vt:lpstr>Pre-test poll</vt:lpstr>
      <vt:lpstr>Advocacy tools and strategies for common discharge reasons</vt:lpstr>
      <vt:lpstr>Regulatory Tools </vt:lpstr>
      <vt:lpstr>Regulatory Tools </vt:lpstr>
      <vt:lpstr>PowerPoint Presentation</vt:lpstr>
      <vt:lpstr>PowerPoint Presentation</vt:lpstr>
      <vt:lpstr>PowerPoint Presentation</vt:lpstr>
      <vt:lpstr>Links </vt:lpstr>
      <vt:lpstr> Handout  </vt:lpstr>
      <vt:lpstr>Reason: Resident’s Welfare and Needs Cannot be Met in the Facility</vt:lpstr>
      <vt:lpstr>Prevent eviction:   Encourage resident to file an appeal</vt:lpstr>
      <vt:lpstr>  Disclosure of Limitations  </vt:lpstr>
      <vt:lpstr> Admission of only residents whose needs can be met </vt:lpstr>
      <vt:lpstr> Documentation </vt:lpstr>
      <vt:lpstr>Ask: Did the facility do everything required to meet a resident’s needs? </vt:lpstr>
      <vt:lpstr> Care Planning </vt:lpstr>
      <vt:lpstr>Care Planning </vt:lpstr>
      <vt:lpstr>Care Planning </vt:lpstr>
      <vt:lpstr>Care Planning </vt:lpstr>
      <vt:lpstr> Behavioral Health Services </vt:lpstr>
      <vt:lpstr>Behavioral Health Services</vt:lpstr>
      <vt:lpstr>Behavioral Health Services </vt:lpstr>
      <vt:lpstr>Behavioral Health Services</vt:lpstr>
      <vt:lpstr>Reason:  The Safety of Individuals in the Facility is Endangered Due to the Clinical or Behavioral Status of the Resident</vt:lpstr>
      <vt:lpstr>This is a Facility-Initiated Discharge </vt:lpstr>
      <vt:lpstr>Permitting resident to return</vt:lpstr>
      <vt:lpstr>Permitting resident to return</vt:lpstr>
      <vt:lpstr>PowerPoint Presentation</vt:lpstr>
      <vt:lpstr> Behavioral Health Services </vt:lpstr>
      <vt:lpstr>PowerPoint Presentation</vt:lpstr>
      <vt:lpstr> Behavioral Health Services </vt:lpstr>
      <vt:lpstr>Reason: Resident has Failed to Pay After Reasonable and Appropriate Notice</vt:lpstr>
      <vt:lpstr>Nonpayment has not occurred </vt:lpstr>
      <vt:lpstr>Nonpayment has not occurred </vt:lpstr>
      <vt:lpstr>Facility responsibility </vt:lpstr>
      <vt:lpstr>Procedural arguments</vt:lpstr>
      <vt:lpstr>Notice</vt:lpstr>
      <vt:lpstr>Notice</vt:lpstr>
      <vt:lpstr> Documentation </vt:lpstr>
      <vt:lpstr>Documentation</vt:lpstr>
      <vt:lpstr>Bottom Line </vt:lpstr>
      <vt:lpstr>PowerPoint Presentation</vt:lpstr>
      <vt:lpstr>Legal Services and ombudsman programs – working together</vt:lpstr>
      <vt:lpstr>Legal Services and Ombudsman, Working Together</vt:lpstr>
      <vt:lpstr>PowerPoint Presentation</vt:lpstr>
      <vt:lpstr>Difficulty for Legal Services in Reaching Potential Clients</vt:lpstr>
      <vt:lpstr>Possible Strategies</vt:lpstr>
      <vt:lpstr>Unfamiliar Law</vt:lpstr>
      <vt:lpstr>Sometimes Legal Services and Ombudsman Join Forces</vt:lpstr>
      <vt:lpstr>Local Cooperation Between Ombudsman &amp; Legal Services</vt:lpstr>
      <vt:lpstr>Common Legal Services Issues</vt:lpstr>
      <vt:lpstr>Litigation to Prevent Residents from Being Dumped in Hospitals</vt:lpstr>
      <vt:lpstr>Only Six Reasons to Evict Nursing Facility Resident</vt:lpstr>
      <vt:lpstr>Returning to Nursing Facility After Hospitalization</vt:lpstr>
      <vt:lpstr>Falsehood: “You Can’t Return Because We Can’t Meet Your Needs.”</vt:lpstr>
      <vt:lpstr>Litigation Can Seek Prompt Return</vt:lpstr>
      <vt:lpstr>Thank You</vt:lpstr>
      <vt:lpstr>Project highlights</vt:lpstr>
      <vt:lpstr>The Learning Collaborative </vt:lpstr>
      <vt:lpstr>Project Challenges</vt:lpstr>
      <vt:lpstr>Project Challenges</vt:lpstr>
      <vt:lpstr>Project Challenges</vt:lpstr>
      <vt:lpstr>Project Challenges</vt:lpstr>
      <vt:lpstr>Project Challenges</vt:lpstr>
      <vt:lpstr>Project Successes</vt:lpstr>
      <vt:lpstr>Project Successes</vt:lpstr>
      <vt:lpstr>Tracking Example: Ohio</vt:lpstr>
      <vt:lpstr>Project Successes</vt:lpstr>
      <vt:lpstr>Project Successes</vt:lpstr>
      <vt:lpstr>Project Successes</vt:lpstr>
      <vt:lpstr>Conclusions </vt:lpstr>
      <vt:lpstr>Goals and Outcomes</vt:lpstr>
      <vt:lpstr>Goals and Outcomes</vt:lpstr>
      <vt:lpstr>Goals and Outcomes</vt:lpstr>
      <vt:lpstr>Questions?</vt:lpstr>
      <vt:lpstr>Post-test poll</vt:lpstr>
      <vt:lpstr>resources</vt:lpstr>
      <vt:lpstr>Project Resources</vt:lpstr>
      <vt:lpstr>Transfer/Discharge Issue Page https://ltcombudsman.org/issues/transfer-discharge </vt:lpstr>
      <vt:lpstr>Program Management Regarding Nursing Facility Transfer/Discharge Notices  https://ltcombudsman.org/state_home/state_support/discharge-notices </vt:lpstr>
      <vt:lpstr>Ombudsman Learning Collaborative Landing Page https://ltcombudsman.org/state_home/state_support/ombudsman-learning-collaborative </vt:lpstr>
      <vt:lpstr>Training and Consumer Education Materials  </vt:lpstr>
      <vt:lpstr>Contact Information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Amity Overall-Laib</dc:creator>
  <cp:lastModifiedBy>Alejandra Ona</cp:lastModifiedBy>
  <cp:revision>93</cp:revision>
  <dcterms:created xsi:type="dcterms:W3CDTF">2017-08-16T20:53:38Z</dcterms:created>
  <dcterms:modified xsi:type="dcterms:W3CDTF">2019-09-26T17:00:54Z</dcterms:modified>
</cp:coreProperties>
</file>